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66" r:id="rId5"/>
    <p:sldId id="257" r:id="rId6"/>
    <p:sldId id="258" r:id="rId7"/>
    <p:sldId id="259" r:id="rId8"/>
    <p:sldId id="260" r:id="rId9"/>
    <p:sldId id="267" r:id="rId10"/>
    <p:sldId id="268" r:id="rId11"/>
    <p:sldId id="276" r:id="rId12"/>
    <p:sldId id="277" r:id="rId13"/>
    <p:sldId id="278" r:id="rId14"/>
    <p:sldId id="279" r:id="rId15"/>
    <p:sldId id="280" r:id="rId16"/>
    <p:sldId id="281" r:id="rId17"/>
    <p:sldId id="282" r:id="rId18"/>
    <p:sldId id="283" r:id="rId19"/>
    <p:sldId id="284" r:id="rId20"/>
    <p:sldId id="285" r:id="rId21"/>
    <p:sldId id="286" r:id="rId22"/>
    <p:sldId id="263" r:id="rId23"/>
    <p:sldId id="264" r:id="rId2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7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0827C2-A8A0-49F8-8870-EFBDD244F6A1}" type="doc">
      <dgm:prSet loTypeId="urn:microsoft.com/office/officeart/2016/7/layout/LinearArrowProcessNumbered" loCatId="process" qsTypeId="urn:microsoft.com/office/officeart/2005/8/quickstyle/simple1" qsCatId="simple" csTypeId="urn:microsoft.com/office/officeart/2005/8/colors/accent1_2" csCatId="accent1"/>
      <dgm:spPr/>
      <dgm:t>
        <a:bodyPr/>
        <a:lstStyle/>
        <a:p>
          <a:endParaRPr lang="en-US"/>
        </a:p>
      </dgm:t>
    </dgm:pt>
    <dgm:pt modelId="{96EA97D9-0794-42C8-8FA0-8ED933E51772}">
      <dgm:prSet/>
      <dgm:spPr/>
      <dgm:t>
        <a:bodyPr/>
        <a:lstStyle/>
        <a:p>
          <a:r>
            <a:rPr lang="nl-NL"/>
            <a:t>Doelstellingen</a:t>
          </a:r>
          <a:endParaRPr lang="en-US"/>
        </a:p>
      </dgm:t>
    </dgm:pt>
    <dgm:pt modelId="{B0996B82-8E39-4E90-A64E-1AF000525DD0}" type="parTrans" cxnId="{31E57BC0-C1F8-4C0C-981C-214D24243E56}">
      <dgm:prSet/>
      <dgm:spPr/>
      <dgm:t>
        <a:bodyPr/>
        <a:lstStyle/>
        <a:p>
          <a:endParaRPr lang="en-US"/>
        </a:p>
      </dgm:t>
    </dgm:pt>
    <dgm:pt modelId="{8109E0A7-24FD-4797-B2A5-B73AB372DEC1}" type="sibTrans" cxnId="{31E57BC0-C1F8-4C0C-981C-214D24243E56}">
      <dgm:prSet phldrT="1" phldr="0"/>
      <dgm:spPr/>
      <dgm:t>
        <a:bodyPr/>
        <a:lstStyle/>
        <a:p>
          <a:r>
            <a:rPr lang="en-US"/>
            <a:t>1</a:t>
          </a:r>
        </a:p>
      </dgm:t>
    </dgm:pt>
    <dgm:pt modelId="{30A89E3A-9264-4F45-A8C7-C164A1C8AFDA}">
      <dgm:prSet/>
      <dgm:spPr/>
      <dgm:t>
        <a:bodyPr/>
        <a:lstStyle/>
        <a:p>
          <a:r>
            <a:rPr lang="nl-NL"/>
            <a:t>Startmeting</a:t>
          </a:r>
          <a:endParaRPr lang="en-US"/>
        </a:p>
      </dgm:t>
    </dgm:pt>
    <dgm:pt modelId="{41F2192D-CEA5-43A1-B2E9-E2B49E2CCE30}" type="parTrans" cxnId="{6521930C-02CA-482E-83EB-A1325A001E10}">
      <dgm:prSet/>
      <dgm:spPr/>
      <dgm:t>
        <a:bodyPr/>
        <a:lstStyle/>
        <a:p>
          <a:endParaRPr lang="en-US"/>
        </a:p>
      </dgm:t>
    </dgm:pt>
    <dgm:pt modelId="{ACAE7FDF-AE14-485D-BDAA-30B6DB3D0008}" type="sibTrans" cxnId="{6521930C-02CA-482E-83EB-A1325A001E10}">
      <dgm:prSet phldrT="2" phldr="0"/>
      <dgm:spPr/>
      <dgm:t>
        <a:bodyPr/>
        <a:lstStyle/>
        <a:p>
          <a:r>
            <a:rPr lang="en-US"/>
            <a:t>2</a:t>
          </a:r>
        </a:p>
      </dgm:t>
    </dgm:pt>
    <dgm:pt modelId="{1FD3F5F6-6804-4909-98AC-91060B8D7106}">
      <dgm:prSet/>
      <dgm:spPr/>
      <dgm:t>
        <a:bodyPr/>
        <a:lstStyle/>
        <a:p>
          <a:r>
            <a:rPr lang="nl-NL"/>
            <a:t>Maandelijkse update</a:t>
          </a:r>
          <a:endParaRPr lang="en-US"/>
        </a:p>
      </dgm:t>
    </dgm:pt>
    <dgm:pt modelId="{3A10B373-18D5-40A4-8A1C-BAD3982AE9DB}" type="parTrans" cxnId="{10C0B260-21A3-4AE3-9569-B3CA639A4963}">
      <dgm:prSet/>
      <dgm:spPr/>
      <dgm:t>
        <a:bodyPr/>
        <a:lstStyle/>
        <a:p>
          <a:endParaRPr lang="en-US"/>
        </a:p>
      </dgm:t>
    </dgm:pt>
    <dgm:pt modelId="{8B87F757-C6D8-4DCA-B80A-3D49102161ED}" type="sibTrans" cxnId="{10C0B260-21A3-4AE3-9569-B3CA639A4963}">
      <dgm:prSet phldrT="3" phldr="0"/>
      <dgm:spPr/>
      <dgm:t>
        <a:bodyPr/>
        <a:lstStyle/>
        <a:p>
          <a:r>
            <a:rPr lang="en-US"/>
            <a:t>3</a:t>
          </a:r>
        </a:p>
      </dgm:t>
    </dgm:pt>
    <dgm:pt modelId="{24A694C4-D638-4E56-97B9-9FA1C026B124}">
      <dgm:prSet/>
      <dgm:spPr/>
      <dgm:t>
        <a:bodyPr/>
        <a:lstStyle/>
        <a:p>
          <a:r>
            <a:rPr lang="nl-NL"/>
            <a:t>Ananlyse van totale stageperiode</a:t>
          </a:r>
          <a:endParaRPr lang="en-US"/>
        </a:p>
      </dgm:t>
    </dgm:pt>
    <dgm:pt modelId="{99F7856A-13C9-4FB4-90B9-1403363EAEFB}" type="parTrans" cxnId="{52D7C7F0-C02F-48FF-80D3-D3BCBAD55BCA}">
      <dgm:prSet/>
      <dgm:spPr/>
      <dgm:t>
        <a:bodyPr/>
        <a:lstStyle/>
        <a:p>
          <a:endParaRPr lang="en-US"/>
        </a:p>
      </dgm:t>
    </dgm:pt>
    <dgm:pt modelId="{3D6647FA-5ADB-4B3E-83B1-B05052AB43FB}" type="sibTrans" cxnId="{52D7C7F0-C02F-48FF-80D3-D3BCBAD55BCA}">
      <dgm:prSet phldrT="4" phldr="0"/>
      <dgm:spPr/>
      <dgm:t>
        <a:bodyPr/>
        <a:lstStyle/>
        <a:p>
          <a:r>
            <a:rPr lang="en-US"/>
            <a:t>4</a:t>
          </a:r>
        </a:p>
      </dgm:t>
    </dgm:pt>
    <dgm:pt modelId="{8B36679F-E209-4573-B2A9-EDEA7AF20B1C}">
      <dgm:prSet/>
      <dgm:spPr/>
      <dgm:t>
        <a:bodyPr/>
        <a:lstStyle/>
        <a:p>
          <a:r>
            <a:rPr lang="nl-NL"/>
            <a:t>Conclusie en reflectie</a:t>
          </a:r>
          <a:endParaRPr lang="en-US"/>
        </a:p>
      </dgm:t>
    </dgm:pt>
    <dgm:pt modelId="{AD89D9C2-F25F-438F-B1B6-73A9EDF8125C}" type="parTrans" cxnId="{1A132BDE-A9DF-43D0-A4CA-8D0FA0490CCF}">
      <dgm:prSet/>
      <dgm:spPr/>
      <dgm:t>
        <a:bodyPr/>
        <a:lstStyle/>
        <a:p>
          <a:endParaRPr lang="en-US"/>
        </a:p>
      </dgm:t>
    </dgm:pt>
    <dgm:pt modelId="{924C3D18-39E6-47D5-886A-197BFC0888A3}" type="sibTrans" cxnId="{1A132BDE-A9DF-43D0-A4CA-8D0FA0490CCF}">
      <dgm:prSet phldrT="5" phldr="0"/>
      <dgm:spPr/>
      <dgm:t>
        <a:bodyPr/>
        <a:lstStyle/>
        <a:p>
          <a:r>
            <a:rPr lang="en-US"/>
            <a:t>5</a:t>
          </a:r>
        </a:p>
      </dgm:t>
    </dgm:pt>
    <dgm:pt modelId="{5CEE39FF-1CF5-46EA-A17C-C9175AC3F6F2}">
      <dgm:prSet/>
      <dgm:spPr/>
      <dgm:t>
        <a:bodyPr/>
        <a:lstStyle/>
        <a:p>
          <a:r>
            <a:rPr lang="nl-NL"/>
            <a:t>Bijlagen</a:t>
          </a:r>
          <a:endParaRPr lang="en-US"/>
        </a:p>
      </dgm:t>
    </dgm:pt>
    <dgm:pt modelId="{3F2B0DB9-7B94-4868-80E1-DA294096D672}" type="parTrans" cxnId="{BF8588D4-31EF-4E5E-A43A-5F7599BE949A}">
      <dgm:prSet/>
      <dgm:spPr/>
      <dgm:t>
        <a:bodyPr/>
        <a:lstStyle/>
        <a:p>
          <a:endParaRPr lang="en-US"/>
        </a:p>
      </dgm:t>
    </dgm:pt>
    <dgm:pt modelId="{287B6BFA-D098-454E-93E2-B0F52BAD5EE1}" type="sibTrans" cxnId="{BF8588D4-31EF-4E5E-A43A-5F7599BE949A}">
      <dgm:prSet phldrT="6" phldr="0"/>
      <dgm:spPr/>
      <dgm:t>
        <a:bodyPr/>
        <a:lstStyle/>
        <a:p>
          <a:r>
            <a:rPr lang="en-US"/>
            <a:t>6</a:t>
          </a:r>
        </a:p>
      </dgm:t>
    </dgm:pt>
    <dgm:pt modelId="{A6FD6E74-28DE-4DC9-A5BF-C2E2B8BFDFA5}" type="pres">
      <dgm:prSet presAssocID="{2E0827C2-A8A0-49F8-8870-EFBDD244F6A1}" presName="linearFlow" presStyleCnt="0">
        <dgm:presLayoutVars>
          <dgm:dir/>
          <dgm:animLvl val="lvl"/>
          <dgm:resizeHandles val="exact"/>
        </dgm:presLayoutVars>
      </dgm:prSet>
      <dgm:spPr/>
    </dgm:pt>
    <dgm:pt modelId="{3A933789-76E0-4306-86F9-58D130F1D308}" type="pres">
      <dgm:prSet presAssocID="{96EA97D9-0794-42C8-8FA0-8ED933E51772}" presName="compositeNode" presStyleCnt="0"/>
      <dgm:spPr/>
    </dgm:pt>
    <dgm:pt modelId="{99D24C7F-A3C1-4A4D-9723-65877FBA77E1}" type="pres">
      <dgm:prSet presAssocID="{96EA97D9-0794-42C8-8FA0-8ED933E51772}" presName="parTx" presStyleLbl="node1" presStyleIdx="0" presStyleCnt="0">
        <dgm:presLayoutVars>
          <dgm:chMax val="0"/>
          <dgm:chPref val="0"/>
          <dgm:bulletEnabled val="1"/>
        </dgm:presLayoutVars>
      </dgm:prSet>
      <dgm:spPr/>
    </dgm:pt>
    <dgm:pt modelId="{E6809C92-5F76-4AD8-84EA-D44BE75A80A3}" type="pres">
      <dgm:prSet presAssocID="{96EA97D9-0794-42C8-8FA0-8ED933E51772}" presName="parSh" presStyleCnt="0"/>
      <dgm:spPr/>
    </dgm:pt>
    <dgm:pt modelId="{36E8EF83-D476-49BB-9640-CED5311DECFB}" type="pres">
      <dgm:prSet presAssocID="{96EA97D9-0794-42C8-8FA0-8ED933E51772}" presName="lineNode" presStyleLbl="alignAccFollowNode1" presStyleIdx="0" presStyleCnt="18"/>
      <dgm:spPr/>
    </dgm:pt>
    <dgm:pt modelId="{D22AFF2A-6B8C-4816-85FC-AE17E2F76963}" type="pres">
      <dgm:prSet presAssocID="{96EA97D9-0794-42C8-8FA0-8ED933E51772}" presName="lineArrowNode" presStyleLbl="alignAccFollowNode1" presStyleIdx="1" presStyleCnt="18"/>
      <dgm:spPr/>
    </dgm:pt>
    <dgm:pt modelId="{605682D6-BF4B-4006-8D97-344F3ED2435E}" type="pres">
      <dgm:prSet presAssocID="{8109E0A7-24FD-4797-B2A5-B73AB372DEC1}" presName="sibTransNodeCircle" presStyleLbl="alignNode1" presStyleIdx="0" presStyleCnt="6">
        <dgm:presLayoutVars>
          <dgm:chMax val="0"/>
          <dgm:bulletEnabled/>
        </dgm:presLayoutVars>
      </dgm:prSet>
      <dgm:spPr/>
    </dgm:pt>
    <dgm:pt modelId="{888FE0F3-F30B-4D5E-B132-BB2112421C67}" type="pres">
      <dgm:prSet presAssocID="{8109E0A7-24FD-4797-B2A5-B73AB372DEC1}" presName="spacerBetweenCircleAndCallout" presStyleCnt="0">
        <dgm:presLayoutVars/>
      </dgm:prSet>
      <dgm:spPr/>
    </dgm:pt>
    <dgm:pt modelId="{7D7692C8-5B15-48F2-9CF9-F5C2C63499A2}" type="pres">
      <dgm:prSet presAssocID="{96EA97D9-0794-42C8-8FA0-8ED933E51772}" presName="nodeText" presStyleLbl="alignAccFollowNode1" presStyleIdx="2" presStyleCnt="18">
        <dgm:presLayoutVars>
          <dgm:bulletEnabled val="1"/>
        </dgm:presLayoutVars>
      </dgm:prSet>
      <dgm:spPr/>
    </dgm:pt>
    <dgm:pt modelId="{6EF585C1-C7AE-4E32-AE6D-3347C02BA912}" type="pres">
      <dgm:prSet presAssocID="{8109E0A7-24FD-4797-B2A5-B73AB372DEC1}" presName="sibTransComposite" presStyleCnt="0"/>
      <dgm:spPr/>
    </dgm:pt>
    <dgm:pt modelId="{AC305628-29E7-4A6C-A2D7-267B75B34135}" type="pres">
      <dgm:prSet presAssocID="{30A89E3A-9264-4F45-A8C7-C164A1C8AFDA}" presName="compositeNode" presStyleCnt="0"/>
      <dgm:spPr/>
    </dgm:pt>
    <dgm:pt modelId="{5D9D8985-FF25-4EBD-9068-CFBCE1C48C6A}" type="pres">
      <dgm:prSet presAssocID="{30A89E3A-9264-4F45-A8C7-C164A1C8AFDA}" presName="parTx" presStyleLbl="node1" presStyleIdx="0" presStyleCnt="0">
        <dgm:presLayoutVars>
          <dgm:chMax val="0"/>
          <dgm:chPref val="0"/>
          <dgm:bulletEnabled val="1"/>
        </dgm:presLayoutVars>
      </dgm:prSet>
      <dgm:spPr/>
    </dgm:pt>
    <dgm:pt modelId="{BFD943C0-2DDC-437E-9216-448DFDFC7397}" type="pres">
      <dgm:prSet presAssocID="{30A89E3A-9264-4F45-A8C7-C164A1C8AFDA}" presName="parSh" presStyleCnt="0"/>
      <dgm:spPr/>
    </dgm:pt>
    <dgm:pt modelId="{F43F435C-8360-4DA9-AC9C-453B928012F4}" type="pres">
      <dgm:prSet presAssocID="{30A89E3A-9264-4F45-A8C7-C164A1C8AFDA}" presName="lineNode" presStyleLbl="alignAccFollowNode1" presStyleIdx="3" presStyleCnt="18"/>
      <dgm:spPr/>
    </dgm:pt>
    <dgm:pt modelId="{833EA7CE-C994-41A3-B900-19D245A1D678}" type="pres">
      <dgm:prSet presAssocID="{30A89E3A-9264-4F45-A8C7-C164A1C8AFDA}" presName="lineArrowNode" presStyleLbl="alignAccFollowNode1" presStyleIdx="4" presStyleCnt="18"/>
      <dgm:spPr/>
    </dgm:pt>
    <dgm:pt modelId="{8F117045-A337-4E35-B223-EBF46888BCB5}" type="pres">
      <dgm:prSet presAssocID="{ACAE7FDF-AE14-485D-BDAA-30B6DB3D0008}" presName="sibTransNodeCircle" presStyleLbl="alignNode1" presStyleIdx="1" presStyleCnt="6">
        <dgm:presLayoutVars>
          <dgm:chMax val="0"/>
          <dgm:bulletEnabled/>
        </dgm:presLayoutVars>
      </dgm:prSet>
      <dgm:spPr/>
    </dgm:pt>
    <dgm:pt modelId="{6832FBC2-0B04-4224-A342-E02D8B438EFE}" type="pres">
      <dgm:prSet presAssocID="{ACAE7FDF-AE14-485D-BDAA-30B6DB3D0008}" presName="spacerBetweenCircleAndCallout" presStyleCnt="0">
        <dgm:presLayoutVars/>
      </dgm:prSet>
      <dgm:spPr/>
    </dgm:pt>
    <dgm:pt modelId="{46A1E4F2-29E8-4755-8BC8-FD0D7433A1EB}" type="pres">
      <dgm:prSet presAssocID="{30A89E3A-9264-4F45-A8C7-C164A1C8AFDA}" presName="nodeText" presStyleLbl="alignAccFollowNode1" presStyleIdx="5" presStyleCnt="18">
        <dgm:presLayoutVars>
          <dgm:bulletEnabled val="1"/>
        </dgm:presLayoutVars>
      </dgm:prSet>
      <dgm:spPr/>
    </dgm:pt>
    <dgm:pt modelId="{3159AD99-4AA5-421B-BD96-86191E09666D}" type="pres">
      <dgm:prSet presAssocID="{ACAE7FDF-AE14-485D-BDAA-30B6DB3D0008}" presName="sibTransComposite" presStyleCnt="0"/>
      <dgm:spPr/>
    </dgm:pt>
    <dgm:pt modelId="{61DF05B5-D177-49B4-800D-FE8BF2125E49}" type="pres">
      <dgm:prSet presAssocID="{1FD3F5F6-6804-4909-98AC-91060B8D7106}" presName="compositeNode" presStyleCnt="0"/>
      <dgm:spPr/>
    </dgm:pt>
    <dgm:pt modelId="{37DDF293-89DD-4C66-8EE1-152D08ED811D}" type="pres">
      <dgm:prSet presAssocID="{1FD3F5F6-6804-4909-98AC-91060B8D7106}" presName="parTx" presStyleLbl="node1" presStyleIdx="0" presStyleCnt="0">
        <dgm:presLayoutVars>
          <dgm:chMax val="0"/>
          <dgm:chPref val="0"/>
          <dgm:bulletEnabled val="1"/>
        </dgm:presLayoutVars>
      </dgm:prSet>
      <dgm:spPr/>
    </dgm:pt>
    <dgm:pt modelId="{917D16C9-B49B-4C47-B053-33152D0A915B}" type="pres">
      <dgm:prSet presAssocID="{1FD3F5F6-6804-4909-98AC-91060B8D7106}" presName="parSh" presStyleCnt="0"/>
      <dgm:spPr/>
    </dgm:pt>
    <dgm:pt modelId="{CE9BF217-BF97-4DB2-BFAD-CB36D65BABA9}" type="pres">
      <dgm:prSet presAssocID="{1FD3F5F6-6804-4909-98AC-91060B8D7106}" presName="lineNode" presStyleLbl="alignAccFollowNode1" presStyleIdx="6" presStyleCnt="18"/>
      <dgm:spPr/>
    </dgm:pt>
    <dgm:pt modelId="{01E823E4-7E4D-4ABE-86AF-88D357C93F60}" type="pres">
      <dgm:prSet presAssocID="{1FD3F5F6-6804-4909-98AC-91060B8D7106}" presName="lineArrowNode" presStyleLbl="alignAccFollowNode1" presStyleIdx="7" presStyleCnt="18"/>
      <dgm:spPr/>
    </dgm:pt>
    <dgm:pt modelId="{9178038E-5B97-409A-BEFB-DB0934DEEA2E}" type="pres">
      <dgm:prSet presAssocID="{8B87F757-C6D8-4DCA-B80A-3D49102161ED}" presName="sibTransNodeCircle" presStyleLbl="alignNode1" presStyleIdx="2" presStyleCnt="6">
        <dgm:presLayoutVars>
          <dgm:chMax val="0"/>
          <dgm:bulletEnabled/>
        </dgm:presLayoutVars>
      </dgm:prSet>
      <dgm:spPr/>
    </dgm:pt>
    <dgm:pt modelId="{E07CFFD2-E718-4DCC-ABB6-4A10426E81CA}" type="pres">
      <dgm:prSet presAssocID="{8B87F757-C6D8-4DCA-B80A-3D49102161ED}" presName="spacerBetweenCircleAndCallout" presStyleCnt="0">
        <dgm:presLayoutVars/>
      </dgm:prSet>
      <dgm:spPr/>
    </dgm:pt>
    <dgm:pt modelId="{B56D5B6C-8B1A-45D2-973E-B2BAC8E2DBF5}" type="pres">
      <dgm:prSet presAssocID="{1FD3F5F6-6804-4909-98AC-91060B8D7106}" presName="nodeText" presStyleLbl="alignAccFollowNode1" presStyleIdx="8" presStyleCnt="18">
        <dgm:presLayoutVars>
          <dgm:bulletEnabled val="1"/>
        </dgm:presLayoutVars>
      </dgm:prSet>
      <dgm:spPr/>
    </dgm:pt>
    <dgm:pt modelId="{E93C28A7-4AF7-40EB-8D28-B3B8D66257B9}" type="pres">
      <dgm:prSet presAssocID="{8B87F757-C6D8-4DCA-B80A-3D49102161ED}" presName="sibTransComposite" presStyleCnt="0"/>
      <dgm:spPr/>
    </dgm:pt>
    <dgm:pt modelId="{0285417C-37A4-4771-86F3-DF71970646F6}" type="pres">
      <dgm:prSet presAssocID="{24A694C4-D638-4E56-97B9-9FA1C026B124}" presName="compositeNode" presStyleCnt="0"/>
      <dgm:spPr/>
    </dgm:pt>
    <dgm:pt modelId="{E63CC809-6244-4292-B8E3-B11DDE8D0014}" type="pres">
      <dgm:prSet presAssocID="{24A694C4-D638-4E56-97B9-9FA1C026B124}" presName="parTx" presStyleLbl="node1" presStyleIdx="0" presStyleCnt="0">
        <dgm:presLayoutVars>
          <dgm:chMax val="0"/>
          <dgm:chPref val="0"/>
          <dgm:bulletEnabled val="1"/>
        </dgm:presLayoutVars>
      </dgm:prSet>
      <dgm:spPr/>
    </dgm:pt>
    <dgm:pt modelId="{3450F89B-1FD9-41E1-B44A-D436E26743EB}" type="pres">
      <dgm:prSet presAssocID="{24A694C4-D638-4E56-97B9-9FA1C026B124}" presName="parSh" presStyleCnt="0"/>
      <dgm:spPr/>
    </dgm:pt>
    <dgm:pt modelId="{557648A1-522B-406D-AB25-99D23A48E95E}" type="pres">
      <dgm:prSet presAssocID="{24A694C4-D638-4E56-97B9-9FA1C026B124}" presName="lineNode" presStyleLbl="alignAccFollowNode1" presStyleIdx="9" presStyleCnt="18"/>
      <dgm:spPr/>
    </dgm:pt>
    <dgm:pt modelId="{762B94AE-B732-48E6-A0CB-8D00A93F3878}" type="pres">
      <dgm:prSet presAssocID="{24A694C4-D638-4E56-97B9-9FA1C026B124}" presName="lineArrowNode" presStyleLbl="alignAccFollowNode1" presStyleIdx="10" presStyleCnt="18"/>
      <dgm:spPr/>
    </dgm:pt>
    <dgm:pt modelId="{CC92775C-D65D-4142-8FE1-3A7B580586C0}" type="pres">
      <dgm:prSet presAssocID="{3D6647FA-5ADB-4B3E-83B1-B05052AB43FB}" presName="sibTransNodeCircle" presStyleLbl="alignNode1" presStyleIdx="3" presStyleCnt="6">
        <dgm:presLayoutVars>
          <dgm:chMax val="0"/>
          <dgm:bulletEnabled/>
        </dgm:presLayoutVars>
      </dgm:prSet>
      <dgm:spPr/>
    </dgm:pt>
    <dgm:pt modelId="{3EC275EE-4632-4C00-9E3E-8ECA0FB93A04}" type="pres">
      <dgm:prSet presAssocID="{3D6647FA-5ADB-4B3E-83B1-B05052AB43FB}" presName="spacerBetweenCircleAndCallout" presStyleCnt="0">
        <dgm:presLayoutVars/>
      </dgm:prSet>
      <dgm:spPr/>
    </dgm:pt>
    <dgm:pt modelId="{C2C10C69-543A-465A-B59D-004001577128}" type="pres">
      <dgm:prSet presAssocID="{24A694C4-D638-4E56-97B9-9FA1C026B124}" presName="nodeText" presStyleLbl="alignAccFollowNode1" presStyleIdx="11" presStyleCnt="18">
        <dgm:presLayoutVars>
          <dgm:bulletEnabled val="1"/>
        </dgm:presLayoutVars>
      </dgm:prSet>
      <dgm:spPr/>
    </dgm:pt>
    <dgm:pt modelId="{FA4FA9C6-A3F8-42D1-9513-C340C821F19A}" type="pres">
      <dgm:prSet presAssocID="{3D6647FA-5ADB-4B3E-83B1-B05052AB43FB}" presName="sibTransComposite" presStyleCnt="0"/>
      <dgm:spPr/>
    </dgm:pt>
    <dgm:pt modelId="{1D825EEC-9520-46F8-89EB-49FE3F72E5CA}" type="pres">
      <dgm:prSet presAssocID="{8B36679F-E209-4573-B2A9-EDEA7AF20B1C}" presName="compositeNode" presStyleCnt="0"/>
      <dgm:spPr/>
    </dgm:pt>
    <dgm:pt modelId="{1A4CA45F-4EF3-4A25-A2F6-6C3684714295}" type="pres">
      <dgm:prSet presAssocID="{8B36679F-E209-4573-B2A9-EDEA7AF20B1C}" presName="parTx" presStyleLbl="node1" presStyleIdx="0" presStyleCnt="0">
        <dgm:presLayoutVars>
          <dgm:chMax val="0"/>
          <dgm:chPref val="0"/>
          <dgm:bulletEnabled val="1"/>
        </dgm:presLayoutVars>
      </dgm:prSet>
      <dgm:spPr/>
    </dgm:pt>
    <dgm:pt modelId="{3D692D7A-2308-49CB-8F7A-D85A514F35B9}" type="pres">
      <dgm:prSet presAssocID="{8B36679F-E209-4573-B2A9-EDEA7AF20B1C}" presName="parSh" presStyleCnt="0"/>
      <dgm:spPr/>
    </dgm:pt>
    <dgm:pt modelId="{5A0678F2-C4D9-44B1-A778-AACAADCF9DED}" type="pres">
      <dgm:prSet presAssocID="{8B36679F-E209-4573-B2A9-EDEA7AF20B1C}" presName="lineNode" presStyleLbl="alignAccFollowNode1" presStyleIdx="12" presStyleCnt="18"/>
      <dgm:spPr/>
    </dgm:pt>
    <dgm:pt modelId="{668037F1-164E-489E-B664-4A4D4E072634}" type="pres">
      <dgm:prSet presAssocID="{8B36679F-E209-4573-B2A9-EDEA7AF20B1C}" presName="lineArrowNode" presStyleLbl="alignAccFollowNode1" presStyleIdx="13" presStyleCnt="18"/>
      <dgm:spPr/>
    </dgm:pt>
    <dgm:pt modelId="{370DBB7D-85DE-4BD1-9A4A-CC2B727413C4}" type="pres">
      <dgm:prSet presAssocID="{924C3D18-39E6-47D5-886A-197BFC0888A3}" presName="sibTransNodeCircle" presStyleLbl="alignNode1" presStyleIdx="4" presStyleCnt="6">
        <dgm:presLayoutVars>
          <dgm:chMax val="0"/>
          <dgm:bulletEnabled/>
        </dgm:presLayoutVars>
      </dgm:prSet>
      <dgm:spPr/>
    </dgm:pt>
    <dgm:pt modelId="{DBC02924-FCC3-4246-9D90-B1DC6F0A90DF}" type="pres">
      <dgm:prSet presAssocID="{924C3D18-39E6-47D5-886A-197BFC0888A3}" presName="spacerBetweenCircleAndCallout" presStyleCnt="0">
        <dgm:presLayoutVars/>
      </dgm:prSet>
      <dgm:spPr/>
    </dgm:pt>
    <dgm:pt modelId="{27BD9CFA-574B-4996-8BF3-A465106DEB93}" type="pres">
      <dgm:prSet presAssocID="{8B36679F-E209-4573-B2A9-EDEA7AF20B1C}" presName="nodeText" presStyleLbl="alignAccFollowNode1" presStyleIdx="14" presStyleCnt="18">
        <dgm:presLayoutVars>
          <dgm:bulletEnabled val="1"/>
        </dgm:presLayoutVars>
      </dgm:prSet>
      <dgm:spPr/>
    </dgm:pt>
    <dgm:pt modelId="{50A3B781-DF79-42CA-A82F-036113F91CAB}" type="pres">
      <dgm:prSet presAssocID="{924C3D18-39E6-47D5-886A-197BFC0888A3}" presName="sibTransComposite" presStyleCnt="0"/>
      <dgm:spPr/>
    </dgm:pt>
    <dgm:pt modelId="{F2409015-702D-4CAD-A720-79CE7F12ADB6}" type="pres">
      <dgm:prSet presAssocID="{5CEE39FF-1CF5-46EA-A17C-C9175AC3F6F2}" presName="compositeNode" presStyleCnt="0"/>
      <dgm:spPr/>
    </dgm:pt>
    <dgm:pt modelId="{384184D3-DA3F-4FFE-8C1D-D1B031DE376D}" type="pres">
      <dgm:prSet presAssocID="{5CEE39FF-1CF5-46EA-A17C-C9175AC3F6F2}" presName="parTx" presStyleLbl="node1" presStyleIdx="0" presStyleCnt="0">
        <dgm:presLayoutVars>
          <dgm:chMax val="0"/>
          <dgm:chPref val="0"/>
          <dgm:bulletEnabled val="1"/>
        </dgm:presLayoutVars>
      </dgm:prSet>
      <dgm:spPr/>
    </dgm:pt>
    <dgm:pt modelId="{3ACF917F-D6CD-470C-8B43-A1F52CCE640C}" type="pres">
      <dgm:prSet presAssocID="{5CEE39FF-1CF5-46EA-A17C-C9175AC3F6F2}" presName="parSh" presStyleCnt="0"/>
      <dgm:spPr/>
    </dgm:pt>
    <dgm:pt modelId="{CD7C313A-AAED-460E-8240-BAFE25679A44}" type="pres">
      <dgm:prSet presAssocID="{5CEE39FF-1CF5-46EA-A17C-C9175AC3F6F2}" presName="lineNode" presStyleLbl="alignAccFollowNode1" presStyleIdx="15" presStyleCnt="18"/>
      <dgm:spPr/>
    </dgm:pt>
    <dgm:pt modelId="{90355792-D7C5-4251-AF93-3A03B79224DC}" type="pres">
      <dgm:prSet presAssocID="{5CEE39FF-1CF5-46EA-A17C-C9175AC3F6F2}" presName="lineArrowNode" presStyleLbl="alignAccFollowNode1" presStyleIdx="16" presStyleCnt="18"/>
      <dgm:spPr/>
    </dgm:pt>
    <dgm:pt modelId="{6780C420-1532-49EE-B388-7F3000821941}" type="pres">
      <dgm:prSet presAssocID="{287B6BFA-D098-454E-93E2-B0F52BAD5EE1}" presName="sibTransNodeCircle" presStyleLbl="alignNode1" presStyleIdx="5" presStyleCnt="6">
        <dgm:presLayoutVars>
          <dgm:chMax val="0"/>
          <dgm:bulletEnabled/>
        </dgm:presLayoutVars>
      </dgm:prSet>
      <dgm:spPr/>
    </dgm:pt>
    <dgm:pt modelId="{BFFED50C-F7AF-4E4A-A9FA-C1EDCC4D9CE2}" type="pres">
      <dgm:prSet presAssocID="{287B6BFA-D098-454E-93E2-B0F52BAD5EE1}" presName="spacerBetweenCircleAndCallout" presStyleCnt="0">
        <dgm:presLayoutVars/>
      </dgm:prSet>
      <dgm:spPr/>
    </dgm:pt>
    <dgm:pt modelId="{EDB10F7F-1711-43A8-A892-3541022F8F19}" type="pres">
      <dgm:prSet presAssocID="{5CEE39FF-1CF5-46EA-A17C-C9175AC3F6F2}" presName="nodeText" presStyleLbl="alignAccFollowNode1" presStyleIdx="17" presStyleCnt="18">
        <dgm:presLayoutVars>
          <dgm:bulletEnabled val="1"/>
        </dgm:presLayoutVars>
      </dgm:prSet>
      <dgm:spPr/>
    </dgm:pt>
  </dgm:ptLst>
  <dgm:cxnLst>
    <dgm:cxn modelId="{BEB25105-6AF4-4CAB-9399-F50BF934C844}" type="presOf" srcId="{1FD3F5F6-6804-4909-98AC-91060B8D7106}" destId="{B56D5B6C-8B1A-45D2-973E-B2BAC8E2DBF5}" srcOrd="0" destOrd="0" presId="urn:microsoft.com/office/officeart/2016/7/layout/LinearArrowProcessNumbered"/>
    <dgm:cxn modelId="{6521930C-02CA-482E-83EB-A1325A001E10}" srcId="{2E0827C2-A8A0-49F8-8870-EFBDD244F6A1}" destId="{30A89E3A-9264-4F45-A8C7-C164A1C8AFDA}" srcOrd="1" destOrd="0" parTransId="{41F2192D-CEA5-43A1-B2E9-E2B49E2CCE30}" sibTransId="{ACAE7FDF-AE14-485D-BDAA-30B6DB3D0008}"/>
    <dgm:cxn modelId="{40358412-6152-42D7-9D99-5526494E1584}" type="presOf" srcId="{ACAE7FDF-AE14-485D-BDAA-30B6DB3D0008}" destId="{8F117045-A337-4E35-B223-EBF46888BCB5}" srcOrd="0" destOrd="0" presId="urn:microsoft.com/office/officeart/2016/7/layout/LinearArrowProcessNumbered"/>
    <dgm:cxn modelId="{546C4C1A-E045-4C9E-BE7A-DEC98945DD31}" type="presOf" srcId="{924C3D18-39E6-47D5-886A-197BFC0888A3}" destId="{370DBB7D-85DE-4BD1-9A4A-CC2B727413C4}" srcOrd="0" destOrd="0" presId="urn:microsoft.com/office/officeart/2016/7/layout/LinearArrowProcessNumbered"/>
    <dgm:cxn modelId="{607C592F-7C23-462B-9ABD-EDA8AE794DD0}" type="presOf" srcId="{287B6BFA-D098-454E-93E2-B0F52BAD5EE1}" destId="{6780C420-1532-49EE-B388-7F3000821941}" srcOrd="0" destOrd="0" presId="urn:microsoft.com/office/officeart/2016/7/layout/LinearArrowProcessNumbered"/>
    <dgm:cxn modelId="{10C0B260-21A3-4AE3-9569-B3CA639A4963}" srcId="{2E0827C2-A8A0-49F8-8870-EFBDD244F6A1}" destId="{1FD3F5F6-6804-4909-98AC-91060B8D7106}" srcOrd="2" destOrd="0" parTransId="{3A10B373-18D5-40A4-8A1C-BAD3982AE9DB}" sibTransId="{8B87F757-C6D8-4DCA-B80A-3D49102161ED}"/>
    <dgm:cxn modelId="{0828AF70-0A36-4869-94F4-2DFDD6A5D9C8}" type="presOf" srcId="{24A694C4-D638-4E56-97B9-9FA1C026B124}" destId="{C2C10C69-543A-465A-B59D-004001577128}" srcOrd="0" destOrd="0" presId="urn:microsoft.com/office/officeart/2016/7/layout/LinearArrowProcessNumbered"/>
    <dgm:cxn modelId="{55342656-4072-4EB5-A52B-65CE3252BA27}" type="presOf" srcId="{8B36679F-E209-4573-B2A9-EDEA7AF20B1C}" destId="{27BD9CFA-574B-4996-8BF3-A465106DEB93}" srcOrd="0" destOrd="0" presId="urn:microsoft.com/office/officeart/2016/7/layout/LinearArrowProcessNumbered"/>
    <dgm:cxn modelId="{274FC878-FC5C-44F5-90A3-9148A917F63F}" type="presOf" srcId="{5CEE39FF-1CF5-46EA-A17C-C9175AC3F6F2}" destId="{EDB10F7F-1711-43A8-A892-3541022F8F19}" srcOrd="0" destOrd="0" presId="urn:microsoft.com/office/officeart/2016/7/layout/LinearArrowProcessNumbered"/>
    <dgm:cxn modelId="{F1F1A595-9BFF-4A26-A2AB-595D7A894767}" type="presOf" srcId="{30A89E3A-9264-4F45-A8C7-C164A1C8AFDA}" destId="{46A1E4F2-29E8-4755-8BC8-FD0D7433A1EB}" srcOrd="0" destOrd="0" presId="urn:microsoft.com/office/officeart/2016/7/layout/LinearArrowProcessNumbered"/>
    <dgm:cxn modelId="{61F467AA-A13E-48B3-8B22-2336ADC01ADC}" type="presOf" srcId="{8109E0A7-24FD-4797-B2A5-B73AB372DEC1}" destId="{605682D6-BF4B-4006-8D97-344F3ED2435E}" srcOrd="0" destOrd="0" presId="urn:microsoft.com/office/officeart/2016/7/layout/LinearArrowProcessNumbered"/>
    <dgm:cxn modelId="{31E57BC0-C1F8-4C0C-981C-214D24243E56}" srcId="{2E0827C2-A8A0-49F8-8870-EFBDD244F6A1}" destId="{96EA97D9-0794-42C8-8FA0-8ED933E51772}" srcOrd="0" destOrd="0" parTransId="{B0996B82-8E39-4E90-A64E-1AF000525DD0}" sibTransId="{8109E0A7-24FD-4797-B2A5-B73AB372DEC1}"/>
    <dgm:cxn modelId="{DC3D81C2-5867-405C-BCB7-31471881B321}" type="presOf" srcId="{3D6647FA-5ADB-4B3E-83B1-B05052AB43FB}" destId="{CC92775C-D65D-4142-8FE1-3A7B580586C0}" srcOrd="0" destOrd="0" presId="urn:microsoft.com/office/officeart/2016/7/layout/LinearArrowProcessNumbered"/>
    <dgm:cxn modelId="{828D8BC9-5376-4C5A-8E3C-01340B740F2A}" type="presOf" srcId="{2E0827C2-A8A0-49F8-8870-EFBDD244F6A1}" destId="{A6FD6E74-28DE-4DC9-A5BF-C2E2B8BFDFA5}" srcOrd="0" destOrd="0" presId="urn:microsoft.com/office/officeart/2016/7/layout/LinearArrowProcessNumbered"/>
    <dgm:cxn modelId="{BF8588D4-31EF-4E5E-A43A-5F7599BE949A}" srcId="{2E0827C2-A8A0-49F8-8870-EFBDD244F6A1}" destId="{5CEE39FF-1CF5-46EA-A17C-C9175AC3F6F2}" srcOrd="5" destOrd="0" parTransId="{3F2B0DB9-7B94-4868-80E1-DA294096D672}" sibTransId="{287B6BFA-D098-454E-93E2-B0F52BAD5EE1}"/>
    <dgm:cxn modelId="{56BA58D9-D7E7-4F32-B6B2-FDA95D6C68A2}" type="presOf" srcId="{8B87F757-C6D8-4DCA-B80A-3D49102161ED}" destId="{9178038E-5B97-409A-BEFB-DB0934DEEA2E}" srcOrd="0" destOrd="0" presId="urn:microsoft.com/office/officeart/2016/7/layout/LinearArrowProcessNumbered"/>
    <dgm:cxn modelId="{1A132BDE-A9DF-43D0-A4CA-8D0FA0490CCF}" srcId="{2E0827C2-A8A0-49F8-8870-EFBDD244F6A1}" destId="{8B36679F-E209-4573-B2A9-EDEA7AF20B1C}" srcOrd="4" destOrd="0" parTransId="{AD89D9C2-F25F-438F-B1B6-73A9EDF8125C}" sibTransId="{924C3D18-39E6-47D5-886A-197BFC0888A3}"/>
    <dgm:cxn modelId="{C4B96AE1-847F-43A7-9C13-91B1678CF5DB}" type="presOf" srcId="{96EA97D9-0794-42C8-8FA0-8ED933E51772}" destId="{7D7692C8-5B15-48F2-9CF9-F5C2C63499A2}" srcOrd="0" destOrd="0" presId="urn:microsoft.com/office/officeart/2016/7/layout/LinearArrowProcessNumbered"/>
    <dgm:cxn modelId="{52D7C7F0-C02F-48FF-80D3-D3BCBAD55BCA}" srcId="{2E0827C2-A8A0-49F8-8870-EFBDD244F6A1}" destId="{24A694C4-D638-4E56-97B9-9FA1C026B124}" srcOrd="3" destOrd="0" parTransId="{99F7856A-13C9-4FB4-90B9-1403363EAEFB}" sibTransId="{3D6647FA-5ADB-4B3E-83B1-B05052AB43FB}"/>
    <dgm:cxn modelId="{7B028BF0-F49A-4149-A682-2600632C2C0A}" type="presParOf" srcId="{A6FD6E74-28DE-4DC9-A5BF-C2E2B8BFDFA5}" destId="{3A933789-76E0-4306-86F9-58D130F1D308}" srcOrd="0" destOrd="0" presId="urn:microsoft.com/office/officeart/2016/7/layout/LinearArrowProcessNumbered"/>
    <dgm:cxn modelId="{C818EDC2-B041-464B-AA70-09BD0CABEC4A}" type="presParOf" srcId="{3A933789-76E0-4306-86F9-58D130F1D308}" destId="{99D24C7F-A3C1-4A4D-9723-65877FBA77E1}" srcOrd="0" destOrd="0" presId="urn:microsoft.com/office/officeart/2016/7/layout/LinearArrowProcessNumbered"/>
    <dgm:cxn modelId="{6D3EAB9B-1634-4440-ADC1-FF2169884130}" type="presParOf" srcId="{3A933789-76E0-4306-86F9-58D130F1D308}" destId="{E6809C92-5F76-4AD8-84EA-D44BE75A80A3}" srcOrd="1" destOrd="0" presId="urn:microsoft.com/office/officeart/2016/7/layout/LinearArrowProcessNumbered"/>
    <dgm:cxn modelId="{5DF9DBC6-110A-4516-AF8D-263BE247EAFE}" type="presParOf" srcId="{E6809C92-5F76-4AD8-84EA-D44BE75A80A3}" destId="{36E8EF83-D476-49BB-9640-CED5311DECFB}" srcOrd="0" destOrd="0" presId="urn:microsoft.com/office/officeart/2016/7/layout/LinearArrowProcessNumbered"/>
    <dgm:cxn modelId="{D8B5B728-D0BB-493B-9684-3ECDEDE81BBC}" type="presParOf" srcId="{E6809C92-5F76-4AD8-84EA-D44BE75A80A3}" destId="{D22AFF2A-6B8C-4816-85FC-AE17E2F76963}" srcOrd="1" destOrd="0" presId="urn:microsoft.com/office/officeart/2016/7/layout/LinearArrowProcessNumbered"/>
    <dgm:cxn modelId="{F4A09544-E0B9-407C-AD86-292E90CA8FA6}" type="presParOf" srcId="{E6809C92-5F76-4AD8-84EA-D44BE75A80A3}" destId="{605682D6-BF4B-4006-8D97-344F3ED2435E}" srcOrd="2" destOrd="0" presId="urn:microsoft.com/office/officeart/2016/7/layout/LinearArrowProcessNumbered"/>
    <dgm:cxn modelId="{28B0B4DC-6D06-42A1-A7DB-E9886B3892CC}" type="presParOf" srcId="{E6809C92-5F76-4AD8-84EA-D44BE75A80A3}" destId="{888FE0F3-F30B-4D5E-B132-BB2112421C67}" srcOrd="3" destOrd="0" presId="urn:microsoft.com/office/officeart/2016/7/layout/LinearArrowProcessNumbered"/>
    <dgm:cxn modelId="{E754AD24-E6A3-4820-820E-5632D14ACBAB}" type="presParOf" srcId="{3A933789-76E0-4306-86F9-58D130F1D308}" destId="{7D7692C8-5B15-48F2-9CF9-F5C2C63499A2}" srcOrd="2" destOrd="0" presId="urn:microsoft.com/office/officeart/2016/7/layout/LinearArrowProcessNumbered"/>
    <dgm:cxn modelId="{DF0795D5-AF0D-4CC9-B384-23EE29756637}" type="presParOf" srcId="{A6FD6E74-28DE-4DC9-A5BF-C2E2B8BFDFA5}" destId="{6EF585C1-C7AE-4E32-AE6D-3347C02BA912}" srcOrd="1" destOrd="0" presId="urn:microsoft.com/office/officeart/2016/7/layout/LinearArrowProcessNumbered"/>
    <dgm:cxn modelId="{E4367BD6-0037-409F-830A-E48B26497C73}" type="presParOf" srcId="{A6FD6E74-28DE-4DC9-A5BF-C2E2B8BFDFA5}" destId="{AC305628-29E7-4A6C-A2D7-267B75B34135}" srcOrd="2" destOrd="0" presId="urn:microsoft.com/office/officeart/2016/7/layout/LinearArrowProcessNumbered"/>
    <dgm:cxn modelId="{964D13A5-5BDE-482E-BCC7-7777064A9DCC}" type="presParOf" srcId="{AC305628-29E7-4A6C-A2D7-267B75B34135}" destId="{5D9D8985-FF25-4EBD-9068-CFBCE1C48C6A}" srcOrd="0" destOrd="0" presId="urn:microsoft.com/office/officeart/2016/7/layout/LinearArrowProcessNumbered"/>
    <dgm:cxn modelId="{B6E0ECC3-25F1-4000-9750-14951D3D2C85}" type="presParOf" srcId="{AC305628-29E7-4A6C-A2D7-267B75B34135}" destId="{BFD943C0-2DDC-437E-9216-448DFDFC7397}" srcOrd="1" destOrd="0" presId="urn:microsoft.com/office/officeart/2016/7/layout/LinearArrowProcessNumbered"/>
    <dgm:cxn modelId="{0EF02B7B-AB6C-4B3E-BE81-3C4CCB7FC9B8}" type="presParOf" srcId="{BFD943C0-2DDC-437E-9216-448DFDFC7397}" destId="{F43F435C-8360-4DA9-AC9C-453B928012F4}" srcOrd="0" destOrd="0" presId="urn:microsoft.com/office/officeart/2016/7/layout/LinearArrowProcessNumbered"/>
    <dgm:cxn modelId="{C863D23C-43EC-4365-B9D6-30E8983EBB16}" type="presParOf" srcId="{BFD943C0-2DDC-437E-9216-448DFDFC7397}" destId="{833EA7CE-C994-41A3-B900-19D245A1D678}" srcOrd="1" destOrd="0" presId="urn:microsoft.com/office/officeart/2016/7/layout/LinearArrowProcessNumbered"/>
    <dgm:cxn modelId="{90317FB9-456D-4A57-965B-E8E206041A32}" type="presParOf" srcId="{BFD943C0-2DDC-437E-9216-448DFDFC7397}" destId="{8F117045-A337-4E35-B223-EBF46888BCB5}" srcOrd="2" destOrd="0" presId="urn:microsoft.com/office/officeart/2016/7/layout/LinearArrowProcessNumbered"/>
    <dgm:cxn modelId="{694DDD4E-6DA5-48C0-B4E0-74C950A907E9}" type="presParOf" srcId="{BFD943C0-2DDC-437E-9216-448DFDFC7397}" destId="{6832FBC2-0B04-4224-A342-E02D8B438EFE}" srcOrd="3" destOrd="0" presId="urn:microsoft.com/office/officeart/2016/7/layout/LinearArrowProcessNumbered"/>
    <dgm:cxn modelId="{3F85A2AC-74B1-430F-AA61-FDCCD2517B14}" type="presParOf" srcId="{AC305628-29E7-4A6C-A2D7-267B75B34135}" destId="{46A1E4F2-29E8-4755-8BC8-FD0D7433A1EB}" srcOrd="2" destOrd="0" presId="urn:microsoft.com/office/officeart/2016/7/layout/LinearArrowProcessNumbered"/>
    <dgm:cxn modelId="{5F11888E-8C94-4FFD-8D77-B7FD7952D4A1}" type="presParOf" srcId="{A6FD6E74-28DE-4DC9-A5BF-C2E2B8BFDFA5}" destId="{3159AD99-4AA5-421B-BD96-86191E09666D}" srcOrd="3" destOrd="0" presId="urn:microsoft.com/office/officeart/2016/7/layout/LinearArrowProcessNumbered"/>
    <dgm:cxn modelId="{09296BAD-2D4D-47C3-82EA-D63954409CA5}" type="presParOf" srcId="{A6FD6E74-28DE-4DC9-A5BF-C2E2B8BFDFA5}" destId="{61DF05B5-D177-49B4-800D-FE8BF2125E49}" srcOrd="4" destOrd="0" presId="urn:microsoft.com/office/officeart/2016/7/layout/LinearArrowProcessNumbered"/>
    <dgm:cxn modelId="{4C495AA4-E6EF-4FE6-86C7-67AA2F28897C}" type="presParOf" srcId="{61DF05B5-D177-49B4-800D-FE8BF2125E49}" destId="{37DDF293-89DD-4C66-8EE1-152D08ED811D}" srcOrd="0" destOrd="0" presId="urn:microsoft.com/office/officeart/2016/7/layout/LinearArrowProcessNumbered"/>
    <dgm:cxn modelId="{01E935A0-79BF-4C38-8437-38D498603C4C}" type="presParOf" srcId="{61DF05B5-D177-49B4-800D-FE8BF2125E49}" destId="{917D16C9-B49B-4C47-B053-33152D0A915B}" srcOrd="1" destOrd="0" presId="urn:microsoft.com/office/officeart/2016/7/layout/LinearArrowProcessNumbered"/>
    <dgm:cxn modelId="{2E94B762-BF78-4EE1-BBE8-1C85913090B4}" type="presParOf" srcId="{917D16C9-B49B-4C47-B053-33152D0A915B}" destId="{CE9BF217-BF97-4DB2-BFAD-CB36D65BABA9}" srcOrd="0" destOrd="0" presId="urn:microsoft.com/office/officeart/2016/7/layout/LinearArrowProcessNumbered"/>
    <dgm:cxn modelId="{6B44F370-1A58-45CE-B3A2-D831BFD4484F}" type="presParOf" srcId="{917D16C9-B49B-4C47-B053-33152D0A915B}" destId="{01E823E4-7E4D-4ABE-86AF-88D357C93F60}" srcOrd="1" destOrd="0" presId="urn:microsoft.com/office/officeart/2016/7/layout/LinearArrowProcessNumbered"/>
    <dgm:cxn modelId="{01C5A8FB-AB03-4F82-93A4-33A8B464F135}" type="presParOf" srcId="{917D16C9-B49B-4C47-B053-33152D0A915B}" destId="{9178038E-5B97-409A-BEFB-DB0934DEEA2E}" srcOrd="2" destOrd="0" presId="urn:microsoft.com/office/officeart/2016/7/layout/LinearArrowProcessNumbered"/>
    <dgm:cxn modelId="{839738D7-B33F-4036-BDCD-B4EEF7394C52}" type="presParOf" srcId="{917D16C9-B49B-4C47-B053-33152D0A915B}" destId="{E07CFFD2-E718-4DCC-ABB6-4A10426E81CA}" srcOrd="3" destOrd="0" presId="urn:microsoft.com/office/officeart/2016/7/layout/LinearArrowProcessNumbered"/>
    <dgm:cxn modelId="{DF2A3F74-5F16-40D6-9A69-59E599297C08}" type="presParOf" srcId="{61DF05B5-D177-49B4-800D-FE8BF2125E49}" destId="{B56D5B6C-8B1A-45D2-973E-B2BAC8E2DBF5}" srcOrd="2" destOrd="0" presId="urn:microsoft.com/office/officeart/2016/7/layout/LinearArrowProcessNumbered"/>
    <dgm:cxn modelId="{D9C5D471-A157-4BA1-8FDC-4CDF5CE3858B}" type="presParOf" srcId="{A6FD6E74-28DE-4DC9-A5BF-C2E2B8BFDFA5}" destId="{E93C28A7-4AF7-40EB-8D28-B3B8D66257B9}" srcOrd="5" destOrd="0" presId="urn:microsoft.com/office/officeart/2016/7/layout/LinearArrowProcessNumbered"/>
    <dgm:cxn modelId="{9E2DF67B-772B-493A-BC5C-A1CB1F49BF73}" type="presParOf" srcId="{A6FD6E74-28DE-4DC9-A5BF-C2E2B8BFDFA5}" destId="{0285417C-37A4-4771-86F3-DF71970646F6}" srcOrd="6" destOrd="0" presId="urn:microsoft.com/office/officeart/2016/7/layout/LinearArrowProcessNumbered"/>
    <dgm:cxn modelId="{A5F84EDD-21E1-4E35-B61A-B10E8C22DD2C}" type="presParOf" srcId="{0285417C-37A4-4771-86F3-DF71970646F6}" destId="{E63CC809-6244-4292-B8E3-B11DDE8D0014}" srcOrd="0" destOrd="0" presId="urn:microsoft.com/office/officeart/2016/7/layout/LinearArrowProcessNumbered"/>
    <dgm:cxn modelId="{35F99CB5-CCD0-47B2-A007-C4494AFBED68}" type="presParOf" srcId="{0285417C-37A4-4771-86F3-DF71970646F6}" destId="{3450F89B-1FD9-41E1-B44A-D436E26743EB}" srcOrd="1" destOrd="0" presId="urn:microsoft.com/office/officeart/2016/7/layout/LinearArrowProcessNumbered"/>
    <dgm:cxn modelId="{BBF3C927-A275-4FE0-A7C9-AAC0A2B5B90C}" type="presParOf" srcId="{3450F89B-1FD9-41E1-B44A-D436E26743EB}" destId="{557648A1-522B-406D-AB25-99D23A48E95E}" srcOrd="0" destOrd="0" presId="urn:microsoft.com/office/officeart/2016/7/layout/LinearArrowProcessNumbered"/>
    <dgm:cxn modelId="{84C9691F-132A-44A1-947B-2FA12D385576}" type="presParOf" srcId="{3450F89B-1FD9-41E1-B44A-D436E26743EB}" destId="{762B94AE-B732-48E6-A0CB-8D00A93F3878}" srcOrd="1" destOrd="0" presId="urn:microsoft.com/office/officeart/2016/7/layout/LinearArrowProcessNumbered"/>
    <dgm:cxn modelId="{77260BE7-5102-48CE-8BB6-A5B4F9A0FF6D}" type="presParOf" srcId="{3450F89B-1FD9-41E1-B44A-D436E26743EB}" destId="{CC92775C-D65D-4142-8FE1-3A7B580586C0}" srcOrd="2" destOrd="0" presId="urn:microsoft.com/office/officeart/2016/7/layout/LinearArrowProcessNumbered"/>
    <dgm:cxn modelId="{6EBA1644-74A6-4A9D-A15A-AAE37A0ABD10}" type="presParOf" srcId="{3450F89B-1FD9-41E1-B44A-D436E26743EB}" destId="{3EC275EE-4632-4C00-9E3E-8ECA0FB93A04}" srcOrd="3" destOrd="0" presId="urn:microsoft.com/office/officeart/2016/7/layout/LinearArrowProcessNumbered"/>
    <dgm:cxn modelId="{1C9B2EF4-D2D5-46DE-8280-2ECF317223F6}" type="presParOf" srcId="{0285417C-37A4-4771-86F3-DF71970646F6}" destId="{C2C10C69-543A-465A-B59D-004001577128}" srcOrd="2" destOrd="0" presId="urn:microsoft.com/office/officeart/2016/7/layout/LinearArrowProcessNumbered"/>
    <dgm:cxn modelId="{A8936019-2593-40D7-AB7E-B1830981DFAF}" type="presParOf" srcId="{A6FD6E74-28DE-4DC9-A5BF-C2E2B8BFDFA5}" destId="{FA4FA9C6-A3F8-42D1-9513-C340C821F19A}" srcOrd="7" destOrd="0" presId="urn:microsoft.com/office/officeart/2016/7/layout/LinearArrowProcessNumbered"/>
    <dgm:cxn modelId="{570AE14E-6542-407A-8636-3EE74122C88B}" type="presParOf" srcId="{A6FD6E74-28DE-4DC9-A5BF-C2E2B8BFDFA5}" destId="{1D825EEC-9520-46F8-89EB-49FE3F72E5CA}" srcOrd="8" destOrd="0" presId="urn:microsoft.com/office/officeart/2016/7/layout/LinearArrowProcessNumbered"/>
    <dgm:cxn modelId="{C8E04422-3DE0-4DAF-A948-0A7A4D33E997}" type="presParOf" srcId="{1D825EEC-9520-46F8-89EB-49FE3F72E5CA}" destId="{1A4CA45F-4EF3-4A25-A2F6-6C3684714295}" srcOrd="0" destOrd="0" presId="urn:microsoft.com/office/officeart/2016/7/layout/LinearArrowProcessNumbered"/>
    <dgm:cxn modelId="{7BAEA196-DD2C-46BB-92B0-2AF84F081507}" type="presParOf" srcId="{1D825EEC-9520-46F8-89EB-49FE3F72E5CA}" destId="{3D692D7A-2308-49CB-8F7A-D85A514F35B9}" srcOrd="1" destOrd="0" presId="urn:microsoft.com/office/officeart/2016/7/layout/LinearArrowProcessNumbered"/>
    <dgm:cxn modelId="{F2FE8760-C6CB-47DA-97E0-99E02F7A39CF}" type="presParOf" srcId="{3D692D7A-2308-49CB-8F7A-D85A514F35B9}" destId="{5A0678F2-C4D9-44B1-A778-AACAADCF9DED}" srcOrd="0" destOrd="0" presId="urn:microsoft.com/office/officeart/2016/7/layout/LinearArrowProcessNumbered"/>
    <dgm:cxn modelId="{D8D074FE-D782-4500-834A-B9C2104A402D}" type="presParOf" srcId="{3D692D7A-2308-49CB-8F7A-D85A514F35B9}" destId="{668037F1-164E-489E-B664-4A4D4E072634}" srcOrd="1" destOrd="0" presId="urn:microsoft.com/office/officeart/2016/7/layout/LinearArrowProcessNumbered"/>
    <dgm:cxn modelId="{571D832A-5587-492F-A152-B3B8422E195A}" type="presParOf" srcId="{3D692D7A-2308-49CB-8F7A-D85A514F35B9}" destId="{370DBB7D-85DE-4BD1-9A4A-CC2B727413C4}" srcOrd="2" destOrd="0" presId="urn:microsoft.com/office/officeart/2016/7/layout/LinearArrowProcessNumbered"/>
    <dgm:cxn modelId="{2BE41996-278E-4164-9616-85DFA035F826}" type="presParOf" srcId="{3D692D7A-2308-49CB-8F7A-D85A514F35B9}" destId="{DBC02924-FCC3-4246-9D90-B1DC6F0A90DF}" srcOrd="3" destOrd="0" presId="urn:microsoft.com/office/officeart/2016/7/layout/LinearArrowProcessNumbered"/>
    <dgm:cxn modelId="{158C1684-6F80-4A3A-9942-19844251F461}" type="presParOf" srcId="{1D825EEC-9520-46F8-89EB-49FE3F72E5CA}" destId="{27BD9CFA-574B-4996-8BF3-A465106DEB93}" srcOrd="2" destOrd="0" presId="urn:microsoft.com/office/officeart/2016/7/layout/LinearArrowProcessNumbered"/>
    <dgm:cxn modelId="{40871AB1-A61D-44D8-A8DA-9D5082F55534}" type="presParOf" srcId="{A6FD6E74-28DE-4DC9-A5BF-C2E2B8BFDFA5}" destId="{50A3B781-DF79-42CA-A82F-036113F91CAB}" srcOrd="9" destOrd="0" presId="urn:microsoft.com/office/officeart/2016/7/layout/LinearArrowProcessNumbered"/>
    <dgm:cxn modelId="{DCA5BA9D-72E5-4586-8D1B-DF8C490645EF}" type="presParOf" srcId="{A6FD6E74-28DE-4DC9-A5BF-C2E2B8BFDFA5}" destId="{F2409015-702D-4CAD-A720-79CE7F12ADB6}" srcOrd="10" destOrd="0" presId="urn:microsoft.com/office/officeart/2016/7/layout/LinearArrowProcessNumbered"/>
    <dgm:cxn modelId="{621C7295-2EC3-46B2-820A-2FF908825F2F}" type="presParOf" srcId="{F2409015-702D-4CAD-A720-79CE7F12ADB6}" destId="{384184D3-DA3F-4FFE-8C1D-D1B031DE376D}" srcOrd="0" destOrd="0" presId="urn:microsoft.com/office/officeart/2016/7/layout/LinearArrowProcessNumbered"/>
    <dgm:cxn modelId="{13B39FBB-A56A-42A5-AD98-082EBDC15D82}" type="presParOf" srcId="{F2409015-702D-4CAD-A720-79CE7F12ADB6}" destId="{3ACF917F-D6CD-470C-8B43-A1F52CCE640C}" srcOrd="1" destOrd="0" presId="urn:microsoft.com/office/officeart/2016/7/layout/LinearArrowProcessNumbered"/>
    <dgm:cxn modelId="{0B58D76C-855A-4513-B69F-445C9AEBF69D}" type="presParOf" srcId="{3ACF917F-D6CD-470C-8B43-A1F52CCE640C}" destId="{CD7C313A-AAED-460E-8240-BAFE25679A44}" srcOrd="0" destOrd="0" presId="urn:microsoft.com/office/officeart/2016/7/layout/LinearArrowProcessNumbered"/>
    <dgm:cxn modelId="{113B1B7D-43AD-4166-9D74-D31614F3B2F9}" type="presParOf" srcId="{3ACF917F-D6CD-470C-8B43-A1F52CCE640C}" destId="{90355792-D7C5-4251-AF93-3A03B79224DC}" srcOrd="1" destOrd="0" presId="urn:microsoft.com/office/officeart/2016/7/layout/LinearArrowProcessNumbered"/>
    <dgm:cxn modelId="{3155C5A1-10C6-485E-A3CF-BFFA7CF38BBE}" type="presParOf" srcId="{3ACF917F-D6CD-470C-8B43-A1F52CCE640C}" destId="{6780C420-1532-49EE-B388-7F3000821941}" srcOrd="2" destOrd="0" presId="urn:microsoft.com/office/officeart/2016/7/layout/LinearArrowProcessNumbered"/>
    <dgm:cxn modelId="{6135D3E2-DE70-4C5B-BA31-E541769603D4}" type="presParOf" srcId="{3ACF917F-D6CD-470C-8B43-A1F52CCE640C}" destId="{BFFED50C-F7AF-4E4A-A9FA-C1EDCC4D9CE2}" srcOrd="3" destOrd="0" presId="urn:microsoft.com/office/officeart/2016/7/layout/LinearArrowProcessNumbered"/>
    <dgm:cxn modelId="{2AEC83BD-20EF-4424-BB98-657581FE2F75}" type="presParOf" srcId="{F2409015-702D-4CAD-A720-79CE7F12ADB6}" destId="{EDB10F7F-1711-43A8-A892-3541022F8F19}"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8EF83-D476-49BB-9640-CED5311DECFB}">
      <dsp:nvSpPr>
        <dsp:cNvPr id="0" name=""/>
        <dsp:cNvSpPr/>
      </dsp:nvSpPr>
      <dsp:spPr>
        <a:xfrm>
          <a:off x="880578" y="1110033"/>
          <a:ext cx="700355" cy="7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2AFF2A-6B8C-4816-85FC-AE17E2F76963}">
      <dsp:nvSpPr>
        <dsp:cNvPr id="0" name=""/>
        <dsp:cNvSpPr/>
      </dsp:nvSpPr>
      <dsp:spPr>
        <a:xfrm>
          <a:off x="1622955" y="1051239"/>
          <a:ext cx="80540" cy="151276"/>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5682D6-BF4B-4006-8D97-344F3ED2435E}">
      <dsp:nvSpPr>
        <dsp:cNvPr id="0" name=""/>
        <dsp:cNvSpPr/>
      </dsp:nvSpPr>
      <dsp:spPr>
        <a:xfrm>
          <a:off x="455621" y="772655"/>
          <a:ext cx="674826" cy="674826"/>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87" tIns="26187" rIns="26187" bIns="26187" numCol="1" spcCol="1270" anchor="ctr" anchorCtr="0">
          <a:noAutofit/>
        </a:bodyPr>
        <a:lstStyle/>
        <a:p>
          <a:pPr marL="0" lvl="0" indent="0" algn="ctr" defTabSz="1333500">
            <a:lnSpc>
              <a:spcPct val="90000"/>
            </a:lnSpc>
            <a:spcBef>
              <a:spcPct val="0"/>
            </a:spcBef>
            <a:spcAft>
              <a:spcPct val="35000"/>
            </a:spcAft>
            <a:buNone/>
          </a:pPr>
          <a:r>
            <a:rPr lang="en-US" sz="3000" kern="1200"/>
            <a:t>1</a:t>
          </a:r>
        </a:p>
      </dsp:txBody>
      <dsp:txXfrm>
        <a:off x="554447" y="871481"/>
        <a:ext cx="477174" cy="477174"/>
      </dsp:txXfrm>
    </dsp:sp>
    <dsp:sp modelId="{7D7692C8-5B15-48F2-9CF9-F5C2C63499A2}">
      <dsp:nvSpPr>
        <dsp:cNvPr id="0" name=""/>
        <dsp:cNvSpPr/>
      </dsp:nvSpPr>
      <dsp:spPr>
        <a:xfrm>
          <a:off x="5134" y="1613082"/>
          <a:ext cx="157579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301" tIns="165100" rIns="124301" bIns="165100" numCol="1" spcCol="1270" anchor="t" anchorCtr="0">
          <a:noAutofit/>
        </a:bodyPr>
        <a:lstStyle/>
        <a:p>
          <a:pPr marL="0" lvl="0" indent="0" algn="l" defTabSz="488950">
            <a:lnSpc>
              <a:spcPct val="90000"/>
            </a:lnSpc>
            <a:spcBef>
              <a:spcPct val="0"/>
            </a:spcBef>
            <a:spcAft>
              <a:spcPct val="35000"/>
            </a:spcAft>
            <a:buNone/>
          </a:pPr>
          <a:r>
            <a:rPr lang="nl-NL" sz="1100" kern="1200"/>
            <a:t>Doelstellingen</a:t>
          </a:r>
          <a:endParaRPr lang="en-US" sz="1100" kern="1200"/>
        </a:p>
      </dsp:txBody>
      <dsp:txXfrm>
        <a:off x="5134" y="1928242"/>
        <a:ext cx="1575799" cy="1650440"/>
      </dsp:txXfrm>
    </dsp:sp>
    <dsp:sp modelId="{F43F435C-8360-4DA9-AC9C-453B928012F4}">
      <dsp:nvSpPr>
        <dsp:cNvPr id="0" name=""/>
        <dsp:cNvSpPr/>
      </dsp:nvSpPr>
      <dsp:spPr>
        <a:xfrm>
          <a:off x="1756023" y="1110033"/>
          <a:ext cx="1575799" cy="7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3EA7CE-C994-41A3-B900-19D245A1D678}">
      <dsp:nvSpPr>
        <dsp:cNvPr id="0" name=""/>
        <dsp:cNvSpPr/>
      </dsp:nvSpPr>
      <dsp:spPr>
        <a:xfrm>
          <a:off x="3373843" y="1051239"/>
          <a:ext cx="80540" cy="151276"/>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117045-A337-4E35-B223-EBF46888BCB5}">
      <dsp:nvSpPr>
        <dsp:cNvPr id="0" name=""/>
        <dsp:cNvSpPr/>
      </dsp:nvSpPr>
      <dsp:spPr>
        <a:xfrm>
          <a:off x="2206509" y="772655"/>
          <a:ext cx="674826" cy="674826"/>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87" tIns="26187" rIns="26187" bIns="26187" numCol="1" spcCol="1270" anchor="ctr" anchorCtr="0">
          <a:noAutofit/>
        </a:bodyPr>
        <a:lstStyle/>
        <a:p>
          <a:pPr marL="0" lvl="0" indent="0" algn="ctr" defTabSz="1333500">
            <a:lnSpc>
              <a:spcPct val="90000"/>
            </a:lnSpc>
            <a:spcBef>
              <a:spcPct val="0"/>
            </a:spcBef>
            <a:spcAft>
              <a:spcPct val="35000"/>
            </a:spcAft>
            <a:buNone/>
          </a:pPr>
          <a:r>
            <a:rPr lang="en-US" sz="3000" kern="1200"/>
            <a:t>2</a:t>
          </a:r>
        </a:p>
      </dsp:txBody>
      <dsp:txXfrm>
        <a:off x="2305335" y="871481"/>
        <a:ext cx="477174" cy="477174"/>
      </dsp:txXfrm>
    </dsp:sp>
    <dsp:sp modelId="{46A1E4F2-29E8-4755-8BC8-FD0D7433A1EB}">
      <dsp:nvSpPr>
        <dsp:cNvPr id="0" name=""/>
        <dsp:cNvSpPr/>
      </dsp:nvSpPr>
      <dsp:spPr>
        <a:xfrm>
          <a:off x="1756023" y="1613082"/>
          <a:ext cx="157579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301" tIns="165100" rIns="124301" bIns="165100" numCol="1" spcCol="1270" anchor="t" anchorCtr="0">
          <a:noAutofit/>
        </a:bodyPr>
        <a:lstStyle/>
        <a:p>
          <a:pPr marL="0" lvl="0" indent="0" algn="l" defTabSz="488950">
            <a:lnSpc>
              <a:spcPct val="90000"/>
            </a:lnSpc>
            <a:spcBef>
              <a:spcPct val="0"/>
            </a:spcBef>
            <a:spcAft>
              <a:spcPct val="35000"/>
            </a:spcAft>
            <a:buNone/>
          </a:pPr>
          <a:r>
            <a:rPr lang="nl-NL" sz="1100" kern="1200"/>
            <a:t>Startmeting</a:t>
          </a:r>
          <a:endParaRPr lang="en-US" sz="1100" kern="1200"/>
        </a:p>
      </dsp:txBody>
      <dsp:txXfrm>
        <a:off x="1756023" y="1928242"/>
        <a:ext cx="1575799" cy="1650440"/>
      </dsp:txXfrm>
    </dsp:sp>
    <dsp:sp modelId="{CE9BF217-BF97-4DB2-BFAD-CB36D65BABA9}">
      <dsp:nvSpPr>
        <dsp:cNvPr id="0" name=""/>
        <dsp:cNvSpPr/>
      </dsp:nvSpPr>
      <dsp:spPr>
        <a:xfrm>
          <a:off x="3506911" y="1110033"/>
          <a:ext cx="1575799" cy="7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E823E4-7E4D-4ABE-86AF-88D357C93F60}">
      <dsp:nvSpPr>
        <dsp:cNvPr id="0" name=""/>
        <dsp:cNvSpPr/>
      </dsp:nvSpPr>
      <dsp:spPr>
        <a:xfrm>
          <a:off x="5124732" y="1051239"/>
          <a:ext cx="80540" cy="151276"/>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78038E-5B97-409A-BEFB-DB0934DEEA2E}">
      <dsp:nvSpPr>
        <dsp:cNvPr id="0" name=""/>
        <dsp:cNvSpPr/>
      </dsp:nvSpPr>
      <dsp:spPr>
        <a:xfrm>
          <a:off x="3957398" y="772655"/>
          <a:ext cx="674826" cy="674826"/>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87" tIns="26187" rIns="26187" bIns="26187" numCol="1" spcCol="1270" anchor="ctr" anchorCtr="0">
          <a:noAutofit/>
        </a:bodyPr>
        <a:lstStyle/>
        <a:p>
          <a:pPr marL="0" lvl="0" indent="0" algn="ctr" defTabSz="1333500">
            <a:lnSpc>
              <a:spcPct val="90000"/>
            </a:lnSpc>
            <a:spcBef>
              <a:spcPct val="0"/>
            </a:spcBef>
            <a:spcAft>
              <a:spcPct val="35000"/>
            </a:spcAft>
            <a:buNone/>
          </a:pPr>
          <a:r>
            <a:rPr lang="en-US" sz="3000" kern="1200"/>
            <a:t>3</a:t>
          </a:r>
        </a:p>
      </dsp:txBody>
      <dsp:txXfrm>
        <a:off x="4056224" y="871481"/>
        <a:ext cx="477174" cy="477174"/>
      </dsp:txXfrm>
    </dsp:sp>
    <dsp:sp modelId="{B56D5B6C-8B1A-45D2-973E-B2BAC8E2DBF5}">
      <dsp:nvSpPr>
        <dsp:cNvPr id="0" name=""/>
        <dsp:cNvSpPr/>
      </dsp:nvSpPr>
      <dsp:spPr>
        <a:xfrm>
          <a:off x="3506911" y="1613082"/>
          <a:ext cx="157579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301" tIns="165100" rIns="124301" bIns="165100" numCol="1" spcCol="1270" anchor="t" anchorCtr="0">
          <a:noAutofit/>
        </a:bodyPr>
        <a:lstStyle/>
        <a:p>
          <a:pPr marL="0" lvl="0" indent="0" algn="l" defTabSz="488950">
            <a:lnSpc>
              <a:spcPct val="90000"/>
            </a:lnSpc>
            <a:spcBef>
              <a:spcPct val="0"/>
            </a:spcBef>
            <a:spcAft>
              <a:spcPct val="35000"/>
            </a:spcAft>
            <a:buNone/>
          </a:pPr>
          <a:r>
            <a:rPr lang="nl-NL" sz="1100" kern="1200"/>
            <a:t>Maandelijkse update</a:t>
          </a:r>
          <a:endParaRPr lang="en-US" sz="1100" kern="1200"/>
        </a:p>
      </dsp:txBody>
      <dsp:txXfrm>
        <a:off x="3506911" y="1928242"/>
        <a:ext cx="1575799" cy="1650440"/>
      </dsp:txXfrm>
    </dsp:sp>
    <dsp:sp modelId="{557648A1-522B-406D-AB25-99D23A48E95E}">
      <dsp:nvSpPr>
        <dsp:cNvPr id="0" name=""/>
        <dsp:cNvSpPr/>
      </dsp:nvSpPr>
      <dsp:spPr>
        <a:xfrm>
          <a:off x="5257800" y="1110033"/>
          <a:ext cx="1575799" cy="7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2B94AE-B732-48E6-A0CB-8D00A93F3878}">
      <dsp:nvSpPr>
        <dsp:cNvPr id="0" name=""/>
        <dsp:cNvSpPr/>
      </dsp:nvSpPr>
      <dsp:spPr>
        <a:xfrm>
          <a:off x="6875620" y="1051239"/>
          <a:ext cx="80540" cy="151276"/>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C92775C-D65D-4142-8FE1-3A7B580586C0}">
      <dsp:nvSpPr>
        <dsp:cNvPr id="0" name=""/>
        <dsp:cNvSpPr/>
      </dsp:nvSpPr>
      <dsp:spPr>
        <a:xfrm>
          <a:off x="5708286" y="772655"/>
          <a:ext cx="674826" cy="674826"/>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87" tIns="26187" rIns="26187" bIns="26187" numCol="1" spcCol="1270" anchor="ctr" anchorCtr="0">
          <a:noAutofit/>
        </a:bodyPr>
        <a:lstStyle/>
        <a:p>
          <a:pPr marL="0" lvl="0" indent="0" algn="ctr" defTabSz="1333500">
            <a:lnSpc>
              <a:spcPct val="90000"/>
            </a:lnSpc>
            <a:spcBef>
              <a:spcPct val="0"/>
            </a:spcBef>
            <a:spcAft>
              <a:spcPct val="35000"/>
            </a:spcAft>
            <a:buNone/>
          </a:pPr>
          <a:r>
            <a:rPr lang="en-US" sz="3000" kern="1200"/>
            <a:t>4</a:t>
          </a:r>
        </a:p>
      </dsp:txBody>
      <dsp:txXfrm>
        <a:off x="5807112" y="871481"/>
        <a:ext cx="477174" cy="477174"/>
      </dsp:txXfrm>
    </dsp:sp>
    <dsp:sp modelId="{C2C10C69-543A-465A-B59D-004001577128}">
      <dsp:nvSpPr>
        <dsp:cNvPr id="0" name=""/>
        <dsp:cNvSpPr/>
      </dsp:nvSpPr>
      <dsp:spPr>
        <a:xfrm>
          <a:off x="5257800" y="1613082"/>
          <a:ext cx="157579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301" tIns="165100" rIns="124301" bIns="165100" numCol="1" spcCol="1270" anchor="t" anchorCtr="0">
          <a:noAutofit/>
        </a:bodyPr>
        <a:lstStyle/>
        <a:p>
          <a:pPr marL="0" lvl="0" indent="0" algn="l" defTabSz="488950">
            <a:lnSpc>
              <a:spcPct val="90000"/>
            </a:lnSpc>
            <a:spcBef>
              <a:spcPct val="0"/>
            </a:spcBef>
            <a:spcAft>
              <a:spcPct val="35000"/>
            </a:spcAft>
            <a:buNone/>
          </a:pPr>
          <a:r>
            <a:rPr lang="nl-NL" sz="1100" kern="1200"/>
            <a:t>Ananlyse van totale stageperiode</a:t>
          </a:r>
          <a:endParaRPr lang="en-US" sz="1100" kern="1200"/>
        </a:p>
      </dsp:txBody>
      <dsp:txXfrm>
        <a:off x="5257800" y="1928242"/>
        <a:ext cx="1575799" cy="1650440"/>
      </dsp:txXfrm>
    </dsp:sp>
    <dsp:sp modelId="{5A0678F2-C4D9-44B1-A778-AACAADCF9DED}">
      <dsp:nvSpPr>
        <dsp:cNvPr id="0" name=""/>
        <dsp:cNvSpPr/>
      </dsp:nvSpPr>
      <dsp:spPr>
        <a:xfrm>
          <a:off x="7008688" y="1110033"/>
          <a:ext cx="1575799" cy="7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68037F1-164E-489E-B664-4A4D4E072634}">
      <dsp:nvSpPr>
        <dsp:cNvPr id="0" name=""/>
        <dsp:cNvSpPr/>
      </dsp:nvSpPr>
      <dsp:spPr>
        <a:xfrm>
          <a:off x="8626509" y="1051239"/>
          <a:ext cx="80540" cy="151276"/>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0DBB7D-85DE-4BD1-9A4A-CC2B727413C4}">
      <dsp:nvSpPr>
        <dsp:cNvPr id="0" name=""/>
        <dsp:cNvSpPr/>
      </dsp:nvSpPr>
      <dsp:spPr>
        <a:xfrm>
          <a:off x="7459175" y="772655"/>
          <a:ext cx="674826" cy="674826"/>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87" tIns="26187" rIns="26187" bIns="26187" numCol="1" spcCol="1270" anchor="ctr" anchorCtr="0">
          <a:noAutofit/>
        </a:bodyPr>
        <a:lstStyle/>
        <a:p>
          <a:pPr marL="0" lvl="0" indent="0" algn="ctr" defTabSz="1333500">
            <a:lnSpc>
              <a:spcPct val="90000"/>
            </a:lnSpc>
            <a:spcBef>
              <a:spcPct val="0"/>
            </a:spcBef>
            <a:spcAft>
              <a:spcPct val="35000"/>
            </a:spcAft>
            <a:buNone/>
          </a:pPr>
          <a:r>
            <a:rPr lang="en-US" sz="3000" kern="1200"/>
            <a:t>5</a:t>
          </a:r>
        </a:p>
      </dsp:txBody>
      <dsp:txXfrm>
        <a:off x="7558001" y="871481"/>
        <a:ext cx="477174" cy="477174"/>
      </dsp:txXfrm>
    </dsp:sp>
    <dsp:sp modelId="{27BD9CFA-574B-4996-8BF3-A465106DEB93}">
      <dsp:nvSpPr>
        <dsp:cNvPr id="0" name=""/>
        <dsp:cNvSpPr/>
      </dsp:nvSpPr>
      <dsp:spPr>
        <a:xfrm>
          <a:off x="7008688" y="1613082"/>
          <a:ext cx="157579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301" tIns="165100" rIns="124301" bIns="165100" numCol="1" spcCol="1270" anchor="t" anchorCtr="0">
          <a:noAutofit/>
        </a:bodyPr>
        <a:lstStyle/>
        <a:p>
          <a:pPr marL="0" lvl="0" indent="0" algn="l" defTabSz="488950">
            <a:lnSpc>
              <a:spcPct val="90000"/>
            </a:lnSpc>
            <a:spcBef>
              <a:spcPct val="0"/>
            </a:spcBef>
            <a:spcAft>
              <a:spcPct val="35000"/>
            </a:spcAft>
            <a:buNone/>
          </a:pPr>
          <a:r>
            <a:rPr lang="nl-NL" sz="1100" kern="1200"/>
            <a:t>Conclusie en reflectie</a:t>
          </a:r>
          <a:endParaRPr lang="en-US" sz="1100" kern="1200"/>
        </a:p>
      </dsp:txBody>
      <dsp:txXfrm>
        <a:off x="7008688" y="1928242"/>
        <a:ext cx="1575799" cy="1650440"/>
      </dsp:txXfrm>
    </dsp:sp>
    <dsp:sp modelId="{CD7C313A-AAED-460E-8240-BAFE25679A44}">
      <dsp:nvSpPr>
        <dsp:cNvPr id="0" name=""/>
        <dsp:cNvSpPr/>
      </dsp:nvSpPr>
      <dsp:spPr>
        <a:xfrm>
          <a:off x="8759576" y="1110032"/>
          <a:ext cx="787899" cy="7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80C420-1532-49EE-B388-7F3000821941}">
      <dsp:nvSpPr>
        <dsp:cNvPr id="0" name=""/>
        <dsp:cNvSpPr/>
      </dsp:nvSpPr>
      <dsp:spPr>
        <a:xfrm>
          <a:off x="9210063" y="772655"/>
          <a:ext cx="674826" cy="674826"/>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87" tIns="26187" rIns="26187" bIns="26187" numCol="1" spcCol="1270" anchor="ctr" anchorCtr="0">
          <a:noAutofit/>
        </a:bodyPr>
        <a:lstStyle/>
        <a:p>
          <a:pPr marL="0" lvl="0" indent="0" algn="ctr" defTabSz="1333500">
            <a:lnSpc>
              <a:spcPct val="90000"/>
            </a:lnSpc>
            <a:spcBef>
              <a:spcPct val="0"/>
            </a:spcBef>
            <a:spcAft>
              <a:spcPct val="35000"/>
            </a:spcAft>
            <a:buNone/>
          </a:pPr>
          <a:r>
            <a:rPr lang="en-US" sz="3000" kern="1200"/>
            <a:t>6</a:t>
          </a:r>
        </a:p>
      </dsp:txBody>
      <dsp:txXfrm>
        <a:off x="9308889" y="871481"/>
        <a:ext cx="477174" cy="477174"/>
      </dsp:txXfrm>
    </dsp:sp>
    <dsp:sp modelId="{EDB10F7F-1711-43A8-A892-3541022F8F19}">
      <dsp:nvSpPr>
        <dsp:cNvPr id="0" name=""/>
        <dsp:cNvSpPr/>
      </dsp:nvSpPr>
      <dsp:spPr>
        <a:xfrm>
          <a:off x="8759576" y="1613082"/>
          <a:ext cx="157579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301" tIns="165100" rIns="124301" bIns="165100" numCol="1" spcCol="1270" anchor="t" anchorCtr="0">
          <a:noAutofit/>
        </a:bodyPr>
        <a:lstStyle/>
        <a:p>
          <a:pPr marL="0" lvl="0" indent="0" algn="l" defTabSz="488950">
            <a:lnSpc>
              <a:spcPct val="90000"/>
            </a:lnSpc>
            <a:spcBef>
              <a:spcPct val="0"/>
            </a:spcBef>
            <a:spcAft>
              <a:spcPct val="35000"/>
            </a:spcAft>
            <a:buNone/>
          </a:pPr>
          <a:r>
            <a:rPr lang="nl-NL" sz="1100" kern="1200"/>
            <a:t>Bijlagen</a:t>
          </a:r>
          <a:endParaRPr lang="en-US" sz="1100" kern="1200"/>
        </a:p>
      </dsp:txBody>
      <dsp:txXfrm>
        <a:off x="8759576" y="1928242"/>
        <a:ext cx="1575799" cy="1650440"/>
      </dsp:txXfrm>
    </dsp:sp>
  </dsp:spTree>
</dsp:drawing>
</file>

<file path=ppt/diagrams/layout1.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48DFF2-6366-4EC9-B193-0C6857BF26D9}" type="datetimeFigureOut">
              <a:rPr lang="nl-NL" smtClean="0"/>
              <a:t>14-5-2025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73E5F7-A65D-42BF-8B5A-21A3943C9B6F}" type="slidenum">
              <a:rPr lang="nl-NL" smtClean="0"/>
              <a:t>‹nr.›</a:t>
            </a:fld>
            <a:endParaRPr lang="nl-NL"/>
          </a:p>
        </p:txBody>
      </p:sp>
    </p:spTree>
    <p:extLst>
      <p:ext uri="{BB962C8B-B14F-4D97-AF65-F5344CB8AC3E}">
        <p14:creationId xmlns:p14="http://schemas.microsoft.com/office/powerpoint/2010/main" val="4214568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B35FC1-5DB9-19C6-EEE7-0586CD874F3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821C01C-F27F-9D54-9759-E79F72FE1F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9AC53EC-7AF7-56BA-2295-2B46416690E2}"/>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5" name="Tijdelijke aanduiding voor voettekst 4">
            <a:extLst>
              <a:ext uri="{FF2B5EF4-FFF2-40B4-BE49-F238E27FC236}">
                <a16:creationId xmlns:a16="http://schemas.microsoft.com/office/drawing/2014/main" id="{F140F8F9-B9FB-86F6-ACF2-9B3BF71C5B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709EA3F-885B-4CC4-B28C-5BD99015E58E}"/>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3122170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587C3A-53D0-123E-C658-17946E7AB4D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7DB02E7-5632-AA7F-BA77-019C54ECCA5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8571C1A-E296-B491-69BF-8F318B6E1682}"/>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5" name="Tijdelijke aanduiding voor voettekst 4">
            <a:extLst>
              <a:ext uri="{FF2B5EF4-FFF2-40B4-BE49-F238E27FC236}">
                <a16:creationId xmlns:a16="http://schemas.microsoft.com/office/drawing/2014/main" id="{DB2C422F-1209-992C-3B8B-60B3B25E1F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534F9F0-76F8-6FAF-0BC5-38BA44A9D82C}"/>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2578108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2828611-FA2C-B426-0298-3DAD7664EBF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4DD84D8-1715-3E49-E115-5727CB8A227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41C875C-644C-57C5-1C97-3AD10E79770C}"/>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5" name="Tijdelijke aanduiding voor voettekst 4">
            <a:extLst>
              <a:ext uri="{FF2B5EF4-FFF2-40B4-BE49-F238E27FC236}">
                <a16:creationId xmlns:a16="http://schemas.microsoft.com/office/drawing/2014/main" id="{0455D39B-606C-6EC9-FEC2-BD183506BA7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525EDA-6137-D8E5-2006-66EF68E558E5}"/>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290388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4D77E0-DDEB-D80E-DF0C-BDA3D0B780D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15FC3E5-10D6-78F0-B13F-803C4170B6F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1AA2EC9-EE14-BC83-19B2-588D2CA950F1}"/>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5" name="Tijdelijke aanduiding voor voettekst 4">
            <a:extLst>
              <a:ext uri="{FF2B5EF4-FFF2-40B4-BE49-F238E27FC236}">
                <a16:creationId xmlns:a16="http://schemas.microsoft.com/office/drawing/2014/main" id="{0C0BD8FF-0F49-2E43-0632-3C42321CA53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45B179E-9D77-3811-7E47-84777236D587}"/>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546354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66B285-DD1C-8812-91FE-22047DBB1A7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94F04C6-DE22-B0FA-3079-B4D7C31F52F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78D3975-1475-5788-92B0-C38D9D9571E3}"/>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5" name="Tijdelijke aanduiding voor voettekst 4">
            <a:extLst>
              <a:ext uri="{FF2B5EF4-FFF2-40B4-BE49-F238E27FC236}">
                <a16:creationId xmlns:a16="http://schemas.microsoft.com/office/drawing/2014/main" id="{714595F7-8D20-B209-4592-F597C148AD3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83A710C-AD06-A594-6161-2479009526D2}"/>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379576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07232-A9E0-560F-09C7-CE3490E1A4F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2ABDA7D-8310-AD3F-9B46-0A0E62989F3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91DA6B2-EBCC-793C-FB68-F3360543425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DF191A3-8031-A7EA-FB6D-8C5F90616D79}"/>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6" name="Tijdelijke aanduiding voor voettekst 5">
            <a:extLst>
              <a:ext uri="{FF2B5EF4-FFF2-40B4-BE49-F238E27FC236}">
                <a16:creationId xmlns:a16="http://schemas.microsoft.com/office/drawing/2014/main" id="{8411F66B-5213-E3F6-3E1C-F5568780761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436D2EE-80CC-F725-7BB4-D0B40EA1A6C9}"/>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245330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6112F5-0BB7-C8FE-3D97-77987B3D0B5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F62F564-A507-E097-BA4B-7BF2050E8A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22AD9E9-A67A-B91E-8EE2-8379BF6A605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D00F197-1059-3A76-7A79-E4B0EE76E4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1F68D82-55E3-0A1D-E4F1-08B5C99D494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8F6BD6C-6D59-3747-D8A8-02C473D4B21E}"/>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8" name="Tijdelijke aanduiding voor voettekst 7">
            <a:extLst>
              <a:ext uri="{FF2B5EF4-FFF2-40B4-BE49-F238E27FC236}">
                <a16:creationId xmlns:a16="http://schemas.microsoft.com/office/drawing/2014/main" id="{FFDC0A9D-2FE4-03A3-CFD4-8689EF017CA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30C3794-D1EE-1646-0A19-F5F118BD358E}"/>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276147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59B569-CE2E-5444-C8E7-C3353342BDE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41C183F-CEDA-E14D-603B-8CA2A9852E17}"/>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4" name="Tijdelijke aanduiding voor voettekst 3">
            <a:extLst>
              <a:ext uri="{FF2B5EF4-FFF2-40B4-BE49-F238E27FC236}">
                <a16:creationId xmlns:a16="http://schemas.microsoft.com/office/drawing/2014/main" id="{AF397BB4-B18A-CC7E-92E1-86AEB87D8AF2}"/>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EA39359-3BE7-8E39-800C-17E7B7A64B0C}"/>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129882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79E14C2-6B5B-5C90-237D-71228EF14102}"/>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3" name="Tijdelijke aanduiding voor voettekst 2">
            <a:extLst>
              <a:ext uri="{FF2B5EF4-FFF2-40B4-BE49-F238E27FC236}">
                <a16:creationId xmlns:a16="http://schemas.microsoft.com/office/drawing/2014/main" id="{C1D09BE5-6FE0-3498-DBF7-27D36725973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B537156-FADA-40CC-6A6B-EA8F3E828452}"/>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85914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7DE1CF-ADE7-2FD7-13E5-4A9DE85CAEC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E5C4712-F836-9A24-5257-A4DC68CAEC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57FD847-5134-9874-44C3-32B5D99403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CAC8FBE-07A9-E20D-07DC-CB419DB5F98F}"/>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6" name="Tijdelijke aanduiding voor voettekst 5">
            <a:extLst>
              <a:ext uri="{FF2B5EF4-FFF2-40B4-BE49-F238E27FC236}">
                <a16:creationId xmlns:a16="http://schemas.microsoft.com/office/drawing/2014/main" id="{02F5B6A3-D692-2CFB-19BF-37126D93A27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31FBD42-5131-8803-0297-90508D0D1FC0}"/>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5029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5ADDF3-5FA1-BF37-8210-FD20C579A38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F496DD3-9514-EEF9-7535-556D9948A6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101D8CA-E451-BE27-33E3-AF3BBF903A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221BA7D-FCEC-811A-BF05-5E04F374FCCA}"/>
              </a:ext>
            </a:extLst>
          </p:cNvPr>
          <p:cNvSpPr>
            <a:spLocks noGrp="1"/>
          </p:cNvSpPr>
          <p:nvPr>
            <p:ph type="dt" sz="half" idx="10"/>
          </p:nvPr>
        </p:nvSpPr>
        <p:spPr/>
        <p:txBody>
          <a:bodyPr/>
          <a:lstStyle/>
          <a:p>
            <a:fld id="{EA955AA1-4D65-471B-9B07-2C6CCA0F6D02}" type="datetimeFigureOut">
              <a:rPr lang="nl-NL" smtClean="0"/>
              <a:t>14-5-2025</a:t>
            </a:fld>
            <a:endParaRPr lang="nl-NL"/>
          </a:p>
        </p:txBody>
      </p:sp>
      <p:sp>
        <p:nvSpPr>
          <p:cNvPr id="6" name="Tijdelijke aanduiding voor voettekst 5">
            <a:extLst>
              <a:ext uri="{FF2B5EF4-FFF2-40B4-BE49-F238E27FC236}">
                <a16:creationId xmlns:a16="http://schemas.microsoft.com/office/drawing/2014/main" id="{A7D34826-5BC6-1432-F614-B1AA5F63A0D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F2C58FE-1914-5677-E7AE-3700A8B26F21}"/>
              </a:ext>
            </a:extLst>
          </p:cNvPr>
          <p:cNvSpPr>
            <a:spLocks noGrp="1"/>
          </p:cNvSpPr>
          <p:nvPr>
            <p:ph type="sldNum" sz="quarter" idx="12"/>
          </p:nvPr>
        </p:nvSpPr>
        <p:spPr/>
        <p:txBody>
          <a:bodyPr/>
          <a:lstStyle/>
          <a:p>
            <a:fld id="{EE67BEA5-4611-4AEC-A3A5-778FE2F9E909}" type="slidenum">
              <a:rPr lang="nl-NL" smtClean="0"/>
              <a:t>‹nr.›</a:t>
            </a:fld>
            <a:endParaRPr lang="nl-NL"/>
          </a:p>
        </p:txBody>
      </p:sp>
    </p:spTree>
    <p:extLst>
      <p:ext uri="{BB962C8B-B14F-4D97-AF65-F5344CB8AC3E}">
        <p14:creationId xmlns:p14="http://schemas.microsoft.com/office/powerpoint/2010/main" val="341843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E2C52F-F800-67C1-944D-51F7502C69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E413B6-7478-665D-6161-56064E788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06FE38F-F82F-8A8D-1ECC-416B14234D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A955AA1-4D65-471B-9B07-2C6CCA0F6D02}" type="datetimeFigureOut">
              <a:rPr lang="nl-NL" smtClean="0"/>
              <a:t>14-5-2025</a:t>
            </a:fld>
            <a:endParaRPr lang="nl-NL"/>
          </a:p>
        </p:txBody>
      </p:sp>
      <p:sp>
        <p:nvSpPr>
          <p:cNvPr id="5" name="Tijdelijke aanduiding voor voettekst 4">
            <a:extLst>
              <a:ext uri="{FF2B5EF4-FFF2-40B4-BE49-F238E27FC236}">
                <a16:creationId xmlns:a16="http://schemas.microsoft.com/office/drawing/2014/main" id="{E1AFA8CF-D604-2601-5BB2-0826B69965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A3C91712-C5C2-75C3-48C6-11483815B9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E67BEA5-4611-4AEC-A3A5-778FE2F9E909}" type="slidenum">
              <a:rPr lang="nl-NL" smtClean="0"/>
              <a:t>‹nr.›</a:t>
            </a:fld>
            <a:endParaRPr lang="nl-NL"/>
          </a:p>
        </p:txBody>
      </p:sp>
    </p:spTree>
    <p:extLst>
      <p:ext uri="{BB962C8B-B14F-4D97-AF65-F5344CB8AC3E}">
        <p14:creationId xmlns:p14="http://schemas.microsoft.com/office/powerpoint/2010/main" val="901057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4D885B-3EF9-FEB5-E84E-B1D321AE6877}"/>
              </a:ext>
            </a:extLst>
          </p:cNvPr>
          <p:cNvSpPr>
            <a:spLocks noGrp="1"/>
          </p:cNvSpPr>
          <p:nvPr>
            <p:ph type="ctrTitle"/>
          </p:nvPr>
        </p:nvSpPr>
        <p:spPr>
          <a:xfrm>
            <a:off x="6590662" y="4267832"/>
            <a:ext cx="4805996" cy="1297115"/>
          </a:xfrm>
        </p:spPr>
        <p:txBody>
          <a:bodyPr anchor="t">
            <a:normAutofit/>
          </a:bodyPr>
          <a:lstStyle/>
          <a:p>
            <a:pPr algn="l"/>
            <a:r>
              <a:rPr lang="nl-NL" sz="4000">
                <a:solidFill>
                  <a:schemeClr val="tx2"/>
                </a:solidFill>
              </a:rPr>
              <a:t>Sociale Media Analyse </a:t>
            </a:r>
            <a:br>
              <a:rPr lang="nl-NL" sz="4000">
                <a:solidFill>
                  <a:schemeClr val="tx2"/>
                </a:solidFill>
              </a:rPr>
            </a:br>
            <a:r>
              <a:rPr lang="nl-NL" sz="4000" b="1">
                <a:solidFill>
                  <a:schemeClr val="tx2"/>
                </a:solidFill>
              </a:rPr>
              <a:t>Beroepsproduct </a:t>
            </a:r>
          </a:p>
        </p:txBody>
      </p:sp>
      <p:pic>
        <p:nvPicPr>
          <p:cNvPr id="2050" name="Picture 2" descr="PassaSports logo animation by Greg Romano on Dribbble">
            <a:extLst>
              <a:ext uri="{FF2B5EF4-FFF2-40B4-BE49-F238E27FC236}">
                <a16:creationId xmlns:a16="http://schemas.microsoft.com/office/drawing/2014/main" id="{ACB99B80-DFEF-EBA1-B94A-2DBD20AAAB3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0470" y="2335039"/>
            <a:ext cx="4141760" cy="3102322"/>
          </a:xfrm>
          <a:custGeom>
            <a:avLst/>
            <a:gdLst/>
            <a:ahLst/>
            <a:cxnLst/>
            <a:rect l="l" t="t" r="r" b="b"/>
            <a:pathLst>
              <a:path w="4141760" h="4377846">
                <a:moveTo>
                  <a:pt x="0" y="0"/>
                </a:moveTo>
                <a:lnTo>
                  <a:pt x="4141760" y="0"/>
                </a:lnTo>
                <a:lnTo>
                  <a:pt x="4141760" y="4377846"/>
                </a:lnTo>
                <a:lnTo>
                  <a:pt x="0" y="4377846"/>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274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20D1549-837C-4025-8AE0-20DEA30B5EFD}"/>
            </a:ext>
          </a:extLst>
        </p:cNvPr>
        <p:cNvGrpSpPr/>
        <p:nvPr/>
      </p:nvGrpSpPr>
      <p:grpSpPr>
        <a:xfrm>
          <a:off x="0" y="0"/>
          <a:ext cx="0" cy="0"/>
          <a:chOff x="0" y="0"/>
          <a:chExt cx="0" cy="0"/>
        </a:xfrm>
      </p:grpSpPr>
      <p:sp useBgFill="1">
        <p:nvSpPr>
          <p:cNvPr id="19463" name="Rectangle 19462">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465" name="Group 19464">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9466" name="Freeform: Shape 19465">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9467" name="Freeform: Shape 19466">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9468" name="Freeform: Shape 19467">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9469" name="Freeform: Shape 19468">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9471" name="Group 19470">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19472" name="Freeform: Shape 19471">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73" name="Freeform: Shape 19472">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74" name="Freeform: Shape 19473">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75" name="Freeform: Shape 19474">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DD9273BE-35BA-FDEB-BC63-92B4FFBE3FB4}"/>
              </a:ext>
            </a:extLst>
          </p:cNvPr>
          <p:cNvSpPr>
            <a:spLocks noGrp="1"/>
          </p:cNvSpPr>
          <p:nvPr>
            <p:ph type="title"/>
          </p:nvPr>
        </p:nvSpPr>
        <p:spPr>
          <a:xfrm>
            <a:off x="804672" y="802955"/>
            <a:ext cx="5145024" cy="1454051"/>
          </a:xfrm>
        </p:spPr>
        <p:txBody>
          <a:bodyPr anchor="b">
            <a:normAutofit/>
          </a:bodyPr>
          <a:lstStyle/>
          <a:p>
            <a:r>
              <a:rPr lang="nl-NL" sz="3600">
                <a:solidFill>
                  <a:schemeClr val="tx2"/>
                </a:solidFill>
              </a:rPr>
              <a:t>Maand 2 Facebook (9 Februari – 9 Maart )</a:t>
            </a:r>
          </a:p>
        </p:txBody>
      </p:sp>
      <p:pic>
        <p:nvPicPr>
          <p:cNvPr id="6146" name="Picture 2" descr="PassaSports logo animation by Greg Romano on Dribbble">
            <a:extLst>
              <a:ext uri="{FF2B5EF4-FFF2-40B4-BE49-F238E27FC236}">
                <a16:creationId xmlns:a16="http://schemas.microsoft.com/office/drawing/2014/main" id="{D0EABDE1-52DE-A44A-45AF-95EB9A5C91B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FFE6C27F-6E30-B571-79B0-064A5C6A0A3B}"/>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a:solidFill>
                  <a:schemeClr val="tx2"/>
                </a:solidFill>
              </a:rPr>
              <a:t>De volgende data komt uit de tweede maand van mijn stageperiode,  dat is van 9 Februari tot 9 Maart</a:t>
            </a:r>
          </a:p>
          <a:p>
            <a:pPr marL="0" indent="0">
              <a:buNone/>
            </a:pPr>
            <a:endParaRPr lang="nl-NL" sz="1800">
              <a:solidFill>
                <a:schemeClr val="tx2"/>
              </a:solidFill>
            </a:endParaRPr>
          </a:p>
          <a:p>
            <a:r>
              <a:rPr lang="nl-NL" sz="1800">
                <a:solidFill>
                  <a:schemeClr val="tx2"/>
                </a:solidFill>
              </a:rPr>
              <a:t>Weergaven: 23.500 (-33,7%)</a:t>
            </a:r>
          </a:p>
          <a:p>
            <a:r>
              <a:rPr lang="nl-NL" sz="1800">
                <a:solidFill>
                  <a:schemeClr val="tx2"/>
                </a:solidFill>
              </a:rPr>
              <a:t>Bereik: 5.900 (-4,5%)</a:t>
            </a:r>
          </a:p>
          <a:p>
            <a:r>
              <a:rPr lang="nl-NL" sz="1800">
                <a:solidFill>
                  <a:schemeClr val="tx2"/>
                </a:solidFill>
              </a:rPr>
              <a:t>Klikken op link: 45 (+55,2%)</a:t>
            </a:r>
          </a:p>
          <a:p>
            <a:r>
              <a:rPr lang="nl-NL" sz="1800">
                <a:solidFill>
                  <a:schemeClr val="tx2"/>
                </a:solidFill>
              </a:rPr>
              <a:t>Bezoeken: 361 (-45,2%)</a:t>
            </a:r>
          </a:p>
          <a:p>
            <a:r>
              <a:rPr lang="nl-NL" sz="1800">
                <a:solidFill>
                  <a:schemeClr val="tx2"/>
                </a:solidFill>
              </a:rPr>
              <a:t>Volgers: + 4 (-20%)</a:t>
            </a:r>
          </a:p>
        </p:txBody>
      </p:sp>
      <p:pic>
        <p:nvPicPr>
          <p:cNvPr id="19458" name="Picture 2" descr="Facebook new 2020 Logo PNG Vector (SVG) Free Download">
            <a:extLst>
              <a:ext uri="{FF2B5EF4-FFF2-40B4-BE49-F238E27FC236}">
                <a16:creationId xmlns:a16="http://schemas.microsoft.com/office/drawing/2014/main" id="{D2FEF0AB-3266-0C6A-5F9F-391D1885C15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224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4664C7-E34C-BBD2-8D93-5D11FDD6693B}"/>
            </a:ext>
          </a:extLst>
        </p:cNvPr>
        <p:cNvGrpSpPr/>
        <p:nvPr/>
      </p:nvGrpSpPr>
      <p:grpSpPr>
        <a:xfrm>
          <a:off x="0" y="0"/>
          <a:ext cx="0" cy="0"/>
          <a:chOff x="0" y="0"/>
          <a:chExt cx="0" cy="0"/>
        </a:xfrm>
      </p:grpSpPr>
      <p:sp useBgFill="1">
        <p:nvSpPr>
          <p:cNvPr id="14343" name="Rectangle 14342">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45" name="Group 14344">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4346" name="Freeform: Shape 14345">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4347" name="Freeform: Shape 14346">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4348" name="Freeform: Shape 14347">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4349" name="Freeform: Shape 14348">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351" name="Group 14350">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14352" name="Freeform: Shape 14351">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53" name="Freeform: Shape 14352">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54" name="Freeform: Shape 14353">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55" name="Freeform: Shape 14354">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13F2614E-19C1-D7AA-CD94-4035FCA529EC}"/>
              </a:ext>
            </a:extLst>
          </p:cNvPr>
          <p:cNvSpPr>
            <a:spLocks noGrp="1"/>
          </p:cNvSpPr>
          <p:nvPr>
            <p:ph type="title"/>
          </p:nvPr>
        </p:nvSpPr>
        <p:spPr>
          <a:xfrm>
            <a:off x="804672" y="802955"/>
            <a:ext cx="5145024" cy="1454051"/>
          </a:xfrm>
        </p:spPr>
        <p:txBody>
          <a:bodyPr anchor="b">
            <a:normAutofit/>
          </a:bodyPr>
          <a:lstStyle/>
          <a:p>
            <a:r>
              <a:rPr lang="nl-NL" sz="3600">
                <a:solidFill>
                  <a:schemeClr val="tx2"/>
                </a:solidFill>
              </a:rPr>
              <a:t>Maand 3 Instagram (9 Maart – 9 April )</a:t>
            </a:r>
          </a:p>
        </p:txBody>
      </p:sp>
      <p:pic>
        <p:nvPicPr>
          <p:cNvPr id="6146" name="Picture 2" descr="PassaSports logo animation by Greg Romano on Dribbble">
            <a:extLst>
              <a:ext uri="{FF2B5EF4-FFF2-40B4-BE49-F238E27FC236}">
                <a16:creationId xmlns:a16="http://schemas.microsoft.com/office/drawing/2014/main" id="{CC40F206-4029-0DC8-7853-8AF9EADD842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D2FBFF76-973F-EE60-4F68-FDBC8CD137E5}"/>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a:solidFill>
                  <a:schemeClr val="tx2"/>
                </a:solidFill>
              </a:rPr>
              <a:t>De volgende data komt uit de Derde maand van mijn stageperiode,  dat is van 9 Maart – 9 April</a:t>
            </a:r>
          </a:p>
          <a:p>
            <a:pPr marL="0" indent="0">
              <a:buNone/>
            </a:pPr>
            <a:endParaRPr lang="nl-NL" sz="1800">
              <a:solidFill>
                <a:schemeClr val="tx2"/>
              </a:solidFill>
            </a:endParaRPr>
          </a:p>
          <a:p>
            <a:r>
              <a:rPr lang="nl-NL" sz="1800">
                <a:solidFill>
                  <a:schemeClr val="tx2"/>
                </a:solidFill>
              </a:rPr>
              <a:t>Weergaven: 54.200 (-53,6%)</a:t>
            </a:r>
          </a:p>
          <a:p>
            <a:r>
              <a:rPr lang="nl-NL" sz="1800">
                <a:solidFill>
                  <a:schemeClr val="tx2"/>
                </a:solidFill>
              </a:rPr>
              <a:t>Bereik: 9.800 (-69,9%)</a:t>
            </a:r>
          </a:p>
          <a:p>
            <a:r>
              <a:rPr lang="nl-NL" sz="1800">
                <a:solidFill>
                  <a:schemeClr val="tx2"/>
                </a:solidFill>
              </a:rPr>
              <a:t>Klikken op link: 0 (-100%)</a:t>
            </a:r>
          </a:p>
          <a:p>
            <a:r>
              <a:rPr lang="nl-NL" sz="1800">
                <a:solidFill>
                  <a:schemeClr val="tx2"/>
                </a:solidFill>
              </a:rPr>
              <a:t>Bezoeken: 899 (-64%)</a:t>
            </a:r>
          </a:p>
          <a:p>
            <a:r>
              <a:rPr lang="nl-NL" sz="1800">
                <a:solidFill>
                  <a:schemeClr val="tx2"/>
                </a:solidFill>
              </a:rPr>
              <a:t>Volgers: + 89 (-75,5%)</a:t>
            </a:r>
          </a:p>
        </p:txBody>
      </p:sp>
      <p:pic>
        <p:nvPicPr>
          <p:cNvPr id="14338" name="Picture 2" descr="Instagram Logo PNG Vector (EPS) Free Download">
            <a:extLst>
              <a:ext uri="{FF2B5EF4-FFF2-40B4-BE49-F238E27FC236}">
                <a16:creationId xmlns:a16="http://schemas.microsoft.com/office/drawing/2014/main" id="{6BC8E01D-23F2-9061-85F4-1F2AB614ABA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280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2E6B8D3-6147-06DB-86D0-051F038B6368}"/>
            </a:ext>
          </a:extLst>
        </p:cNvPr>
        <p:cNvGrpSpPr/>
        <p:nvPr/>
      </p:nvGrpSpPr>
      <p:grpSpPr>
        <a:xfrm>
          <a:off x="0" y="0"/>
          <a:ext cx="0" cy="0"/>
          <a:chOff x="0" y="0"/>
          <a:chExt cx="0" cy="0"/>
        </a:xfrm>
      </p:grpSpPr>
      <p:sp useBgFill="1">
        <p:nvSpPr>
          <p:cNvPr id="20487" name="Rectangle 20486">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489" name="Group 20488">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0490" name="Freeform: Shape 20489">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0491" name="Freeform: Shape 20490">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0492" name="Freeform: Shape 20491">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0493" name="Freeform: Shape 20492">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0495" name="Group 20494">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20496" name="Freeform: Shape 20495">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7" name="Freeform: Shape 20496">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8" name="Freeform: Shape 20497">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9" name="Freeform: Shape 20498">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F62C9219-1A83-DC92-0B2F-86C08B9F3847}"/>
              </a:ext>
            </a:extLst>
          </p:cNvPr>
          <p:cNvSpPr>
            <a:spLocks noGrp="1"/>
          </p:cNvSpPr>
          <p:nvPr>
            <p:ph type="title"/>
          </p:nvPr>
        </p:nvSpPr>
        <p:spPr>
          <a:xfrm>
            <a:off x="804672" y="802955"/>
            <a:ext cx="5145024" cy="1454051"/>
          </a:xfrm>
        </p:spPr>
        <p:txBody>
          <a:bodyPr anchor="b">
            <a:normAutofit/>
          </a:bodyPr>
          <a:lstStyle/>
          <a:p>
            <a:r>
              <a:rPr lang="nl-NL" sz="3600">
                <a:solidFill>
                  <a:schemeClr val="tx2"/>
                </a:solidFill>
              </a:rPr>
              <a:t>Maand 3 Facebook (9 Maart – 9 April )</a:t>
            </a:r>
          </a:p>
        </p:txBody>
      </p:sp>
      <p:pic>
        <p:nvPicPr>
          <p:cNvPr id="6146" name="Picture 2" descr="PassaSports logo animation by Greg Romano on Dribbble">
            <a:extLst>
              <a:ext uri="{FF2B5EF4-FFF2-40B4-BE49-F238E27FC236}">
                <a16:creationId xmlns:a16="http://schemas.microsoft.com/office/drawing/2014/main" id="{4641078D-2A0E-0F57-1F36-B7888E2BC92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8DB07780-3A7B-6E70-3CAA-75CC070FF179}"/>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a:solidFill>
                  <a:schemeClr val="tx2"/>
                </a:solidFill>
              </a:rPr>
              <a:t>De volgende data komt uit de Derde maand van mijn stageperiode,  dat is van 9 Maart – 9 April</a:t>
            </a:r>
          </a:p>
          <a:p>
            <a:pPr marL="0" indent="0">
              <a:buNone/>
            </a:pPr>
            <a:endParaRPr lang="nl-NL" sz="1800">
              <a:solidFill>
                <a:schemeClr val="tx2"/>
              </a:solidFill>
            </a:endParaRPr>
          </a:p>
          <a:p>
            <a:r>
              <a:rPr lang="nl-NL" sz="1800">
                <a:solidFill>
                  <a:schemeClr val="tx2"/>
                </a:solidFill>
              </a:rPr>
              <a:t>Weergaven: 35.000 (+24,9%)</a:t>
            </a:r>
          </a:p>
          <a:p>
            <a:r>
              <a:rPr lang="nl-NL" sz="1800">
                <a:solidFill>
                  <a:schemeClr val="tx2"/>
                </a:solidFill>
              </a:rPr>
              <a:t>Bereik: 8.500 (+38,2%)</a:t>
            </a:r>
          </a:p>
          <a:p>
            <a:r>
              <a:rPr lang="nl-NL" sz="1800">
                <a:solidFill>
                  <a:schemeClr val="tx2"/>
                </a:solidFill>
              </a:rPr>
              <a:t>Klikken op link: 92 (+109%)</a:t>
            </a:r>
          </a:p>
          <a:p>
            <a:r>
              <a:rPr lang="nl-NL" sz="1800">
                <a:solidFill>
                  <a:schemeClr val="tx2"/>
                </a:solidFill>
              </a:rPr>
              <a:t>Bezoeken: 494 (-4,1%)</a:t>
            </a:r>
          </a:p>
          <a:p>
            <a:r>
              <a:rPr lang="nl-NL" sz="1800">
                <a:solidFill>
                  <a:schemeClr val="tx2"/>
                </a:solidFill>
              </a:rPr>
              <a:t>Volgers: + 6 (+20%)</a:t>
            </a:r>
          </a:p>
        </p:txBody>
      </p:sp>
      <p:pic>
        <p:nvPicPr>
          <p:cNvPr id="20482" name="Picture 2" descr="Facebook new 2020 Logo PNG Vector (SVG) Free Download">
            <a:extLst>
              <a:ext uri="{FF2B5EF4-FFF2-40B4-BE49-F238E27FC236}">
                <a16:creationId xmlns:a16="http://schemas.microsoft.com/office/drawing/2014/main" id="{EE0497C9-A4EB-D1F1-E3AE-5E9C8A66D2C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549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A3C910-2AB5-D3A1-695E-2E8F1AAAC5E1}"/>
            </a:ext>
          </a:extLst>
        </p:cNvPr>
        <p:cNvGrpSpPr/>
        <p:nvPr/>
      </p:nvGrpSpPr>
      <p:grpSpPr>
        <a:xfrm>
          <a:off x="0" y="0"/>
          <a:ext cx="0" cy="0"/>
          <a:chOff x="0" y="0"/>
          <a:chExt cx="0" cy="0"/>
        </a:xfrm>
      </p:grpSpPr>
      <p:sp useBgFill="1">
        <p:nvSpPr>
          <p:cNvPr id="15367" name="Rectangle 15366">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69" name="Group 15368">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5370" name="Freeform: Shape 15369">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5371" name="Freeform: Shape 15370">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5372" name="Freeform: Shape 15371">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5373" name="Freeform: Shape 15372">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5375" name="Group 15374">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15376" name="Freeform: Shape 15375">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77" name="Freeform: Shape 15376">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78" name="Freeform: Shape 15377">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79" name="Freeform: Shape 15378">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3FFA5892-D442-49C7-C1B8-507CC4F4C771}"/>
              </a:ext>
            </a:extLst>
          </p:cNvPr>
          <p:cNvSpPr>
            <a:spLocks noGrp="1"/>
          </p:cNvSpPr>
          <p:nvPr>
            <p:ph type="title"/>
          </p:nvPr>
        </p:nvSpPr>
        <p:spPr>
          <a:xfrm>
            <a:off x="804672" y="802955"/>
            <a:ext cx="5145024" cy="1454051"/>
          </a:xfrm>
        </p:spPr>
        <p:txBody>
          <a:bodyPr anchor="b">
            <a:normAutofit/>
          </a:bodyPr>
          <a:lstStyle/>
          <a:p>
            <a:r>
              <a:rPr lang="nl-NL" sz="3600">
                <a:solidFill>
                  <a:schemeClr val="tx2"/>
                </a:solidFill>
              </a:rPr>
              <a:t>Maand 4 Instagram (9 April – 9 Mei )</a:t>
            </a:r>
          </a:p>
        </p:txBody>
      </p:sp>
      <p:pic>
        <p:nvPicPr>
          <p:cNvPr id="6146" name="Picture 2" descr="PassaSports logo animation by Greg Romano on Dribbble">
            <a:extLst>
              <a:ext uri="{FF2B5EF4-FFF2-40B4-BE49-F238E27FC236}">
                <a16:creationId xmlns:a16="http://schemas.microsoft.com/office/drawing/2014/main" id="{9CE8487F-10A4-2D63-87E4-F0E2C170A94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03FEFBBA-9B39-0F8C-D358-2AD0C689F578}"/>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dirty="0">
                <a:solidFill>
                  <a:schemeClr val="tx2"/>
                </a:solidFill>
              </a:rPr>
              <a:t>De volgende data komt uit de vierde maand van mijn stageperiode,  dat is van 9 April – 9 Mei</a:t>
            </a:r>
          </a:p>
          <a:p>
            <a:pPr marL="0" indent="0">
              <a:buNone/>
            </a:pPr>
            <a:endParaRPr lang="nl-NL" sz="1800" dirty="0">
              <a:solidFill>
                <a:schemeClr val="tx2"/>
              </a:solidFill>
            </a:endParaRPr>
          </a:p>
          <a:p>
            <a:r>
              <a:rPr lang="nl-NL" sz="1800" dirty="0">
                <a:solidFill>
                  <a:schemeClr val="tx2"/>
                </a:solidFill>
              </a:rPr>
              <a:t>Weergaven: 75.600 (+40,8%)</a:t>
            </a:r>
          </a:p>
          <a:p>
            <a:r>
              <a:rPr lang="nl-NL" sz="1800" dirty="0">
                <a:solidFill>
                  <a:schemeClr val="tx2"/>
                </a:solidFill>
              </a:rPr>
              <a:t>Bereik: 15.800 (+62,4%)</a:t>
            </a:r>
          </a:p>
          <a:p>
            <a:r>
              <a:rPr lang="nl-NL" sz="1800" dirty="0">
                <a:solidFill>
                  <a:schemeClr val="tx2"/>
                </a:solidFill>
              </a:rPr>
              <a:t>Klikken op link: 106 (+100%)</a:t>
            </a:r>
          </a:p>
          <a:p>
            <a:r>
              <a:rPr lang="nl-NL" sz="1800" dirty="0">
                <a:solidFill>
                  <a:schemeClr val="tx2"/>
                </a:solidFill>
              </a:rPr>
              <a:t>Bezoeken: 1.300 (+51%)</a:t>
            </a:r>
          </a:p>
          <a:p>
            <a:r>
              <a:rPr lang="nl-NL" sz="1800" dirty="0">
                <a:solidFill>
                  <a:schemeClr val="tx2"/>
                </a:solidFill>
              </a:rPr>
              <a:t>Volgers: + 112 (+28,7%)</a:t>
            </a:r>
          </a:p>
        </p:txBody>
      </p:sp>
      <p:pic>
        <p:nvPicPr>
          <p:cNvPr id="15362" name="Picture 2" descr="Instagram Logo PNG Vector (EPS) Free Download">
            <a:extLst>
              <a:ext uri="{FF2B5EF4-FFF2-40B4-BE49-F238E27FC236}">
                <a16:creationId xmlns:a16="http://schemas.microsoft.com/office/drawing/2014/main" id="{820598B2-6188-2398-86FC-49626524AA7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016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397E9DD-27C2-3362-11CA-CB40982247B3}"/>
            </a:ext>
          </a:extLst>
        </p:cNvPr>
        <p:cNvGrpSpPr/>
        <p:nvPr/>
      </p:nvGrpSpPr>
      <p:grpSpPr>
        <a:xfrm>
          <a:off x="0" y="0"/>
          <a:ext cx="0" cy="0"/>
          <a:chOff x="0" y="0"/>
          <a:chExt cx="0" cy="0"/>
        </a:xfrm>
      </p:grpSpPr>
      <p:sp useBgFill="1">
        <p:nvSpPr>
          <p:cNvPr id="21511" name="Rectangle 21510">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513" name="Group 21512">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1514" name="Freeform: Shape 21513">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1515" name="Freeform: Shape 21514">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1516" name="Freeform: Shape 21515">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1517" name="Freeform: Shape 21516">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1519" name="Group 21518">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21520" name="Freeform: Shape 21519">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21" name="Freeform: Shape 21520">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22" name="Freeform: Shape 21521">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23" name="Freeform: Shape 21522">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B5C394E6-7A7E-0215-7028-4815242E5B51}"/>
              </a:ext>
            </a:extLst>
          </p:cNvPr>
          <p:cNvSpPr>
            <a:spLocks noGrp="1"/>
          </p:cNvSpPr>
          <p:nvPr>
            <p:ph type="title"/>
          </p:nvPr>
        </p:nvSpPr>
        <p:spPr>
          <a:xfrm>
            <a:off x="804672" y="802955"/>
            <a:ext cx="5145024" cy="1454051"/>
          </a:xfrm>
        </p:spPr>
        <p:txBody>
          <a:bodyPr anchor="b">
            <a:normAutofit/>
          </a:bodyPr>
          <a:lstStyle/>
          <a:p>
            <a:r>
              <a:rPr lang="nl-NL" sz="3600" dirty="0">
                <a:solidFill>
                  <a:schemeClr val="tx2"/>
                </a:solidFill>
              </a:rPr>
              <a:t>Maand 4 Facebook (9 April – 9 Mei )</a:t>
            </a:r>
          </a:p>
        </p:txBody>
      </p:sp>
      <p:pic>
        <p:nvPicPr>
          <p:cNvPr id="6146" name="Picture 2" descr="PassaSports logo animation by Greg Romano on Dribbble">
            <a:extLst>
              <a:ext uri="{FF2B5EF4-FFF2-40B4-BE49-F238E27FC236}">
                <a16:creationId xmlns:a16="http://schemas.microsoft.com/office/drawing/2014/main" id="{04EDD739-976B-EB56-1684-4C62F8CA00A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4062F78D-C9C0-C92F-98B6-C6BA37C503DA}"/>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dirty="0">
                <a:solidFill>
                  <a:schemeClr val="tx2"/>
                </a:solidFill>
              </a:rPr>
              <a:t>De volgende data komt uit de vierde maand van mijn stageperiode,  dat is van 9 April – 9 Mei</a:t>
            </a:r>
          </a:p>
          <a:p>
            <a:pPr marL="0" indent="0">
              <a:buNone/>
            </a:pPr>
            <a:endParaRPr lang="nl-NL" sz="1800" dirty="0">
              <a:solidFill>
                <a:schemeClr val="tx2"/>
              </a:solidFill>
            </a:endParaRPr>
          </a:p>
          <a:p>
            <a:r>
              <a:rPr lang="nl-NL" sz="1800" dirty="0">
                <a:solidFill>
                  <a:schemeClr val="tx2"/>
                </a:solidFill>
              </a:rPr>
              <a:t>Weergaven: 39.600 (+16,9%)</a:t>
            </a:r>
          </a:p>
          <a:p>
            <a:r>
              <a:rPr lang="nl-NL" sz="1800" dirty="0">
                <a:solidFill>
                  <a:schemeClr val="tx2"/>
                </a:solidFill>
              </a:rPr>
              <a:t>Bereik: 10.300 (+26,6%)</a:t>
            </a:r>
          </a:p>
          <a:p>
            <a:r>
              <a:rPr lang="nl-NL" sz="1800" dirty="0">
                <a:solidFill>
                  <a:schemeClr val="tx2"/>
                </a:solidFill>
              </a:rPr>
              <a:t>Klikken op link: 53 (-40,4%)</a:t>
            </a:r>
          </a:p>
          <a:p>
            <a:r>
              <a:rPr lang="nl-NL" sz="1800" dirty="0">
                <a:solidFill>
                  <a:schemeClr val="tx2"/>
                </a:solidFill>
              </a:rPr>
              <a:t>Bezoeken: 403 (-16,7%)</a:t>
            </a:r>
          </a:p>
          <a:p>
            <a:r>
              <a:rPr lang="nl-NL" sz="1800" dirty="0">
                <a:solidFill>
                  <a:schemeClr val="tx2"/>
                </a:solidFill>
              </a:rPr>
              <a:t>Volgers: + 7 (+16,7%)</a:t>
            </a:r>
          </a:p>
        </p:txBody>
      </p:sp>
      <p:pic>
        <p:nvPicPr>
          <p:cNvPr id="21506" name="Picture 2" descr="Facebook new 2020 Logo PNG Vector (SVG) Free Download">
            <a:extLst>
              <a:ext uri="{FF2B5EF4-FFF2-40B4-BE49-F238E27FC236}">
                <a16:creationId xmlns:a16="http://schemas.microsoft.com/office/drawing/2014/main" id="{2D0D8788-B7CE-52F1-5F39-BF8115F8E1F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119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B9CF9AA-6715-31F0-A1E8-5222AEFFCF08}"/>
            </a:ext>
          </a:extLst>
        </p:cNvPr>
        <p:cNvGrpSpPr/>
        <p:nvPr/>
      </p:nvGrpSpPr>
      <p:grpSpPr>
        <a:xfrm>
          <a:off x="0" y="0"/>
          <a:ext cx="0" cy="0"/>
          <a:chOff x="0" y="0"/>
          <a:chExt cx="0" cy="0"/>
        </a:xfrm>
      </p:grpSpPr>
      <p:sp useBgFill="1">
        <p:nvSpPr>
          <p:cNvPr id="16391" name="Rectangle 16390">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93" name="Group 16392">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6394" name="Freeform: Shape 16393">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6395" name="Freeform: Shape 16394">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6396" name="Freeform: Shape 16395">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6397" name="Freeform: Shape 16396">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6399" name="Group 16398">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16400" name="Freeform: Shape 16399">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01" name="Freeform: Shape 16400">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02" name="Freeform: Shape 16401">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03" name="Freeform: Shape 16402">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45438C7B-1AFE-92C2-3863-F57FA6CB7ADA}"/>
              </a:ext>
            </a:extLst>
          </p:cNvPr>
          <p:cNvSpPr>
            <a:spLocks noGrp="1"/>
          </p:cNvSpPr>
          <p:nvPr>
            <p:ph type="title"/>
          </p:nvPr>
        </p:nvSpPr>
        <p:spPr>
          <a:xfrm>
            <a:off x="804672" y="802955"/>
            <a:ext cx="5145024" cy="1454051"/>
          </a:xfrm>
        </p:spPr>
        <p:txBody>
          <a:bodyPr anchor="b">
            <a:normAutofit/>
          </a:bodyPr>
          <a:lstStyle/>
          <a:p>
            <a:r>
              <a:rPr lang="nl-NL" sz="3600" dirty="0">
                <a:solidFill>
                  <a:schemeClr val="tx2"/>
                </a:solidFill>
              </a:rPr>
              <a:t>Maand 5 Instagram (9 Mei – 28 Mei )</a:t>
            </a:r>
          </a:p>
        </p:txBody>
      </p:sp>
      <p:pic>
        <p:nvPicPr>
          <p:cNvPr id="6146" name="Picture 2" descr="PassaSports logo animation by Greg Romano on Dribbble">
            <a:extLst>
              <a:ext uri="{FF2B5EF4-FFF2-40B4-BE49-F238E27FC236}">
                <a16:creationId xmlns:a16="http://schemas.microsoft.com/office/drawing/2014/main" id="{CF65F4CE-B719-304B-3B09-037201F2F42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B0C25DD4-6BB5-2CB8-70BF-E75572B7C0DA}"/>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dirty="0">
                <a:solidFill>
                  <a:schemeClr val="tx2"/>
                </a:solidFill>
              </a:rPr>
              <a:t>De volgende data komt uit de laatste maand van mijn stageperiode,  dat is van 9 April – 9 Mei</a:t>
            </a:r>
          </a:p>
          <a:p>
            <a:pPr marL="0" indent="0">
              <a:buNone/>
            </a:pPr>
            <a:endParaRPr lang="nl-NL" sz="1800" dirty="0">
              <a:solidFill>
                <a:schemeClr val="tx2"/>
              </a:solidFill>
            </a:endParaRPr>
          </a:p>
          <a:p>
            <a:r>
              <a:rPr lang="nl-NL" sz="1800" dirty="0">
                <a:solidFill>
                  <a:schemeClr val="tx2"/>
                </a:solidFill>
              </a:rPr>
              <a:t>Weergaven: 14.800 (- 61,3%)</a:t>
            </a:r>
          </a:p>
          <a:p>
            <a:r>
              <a:rPr lang="nl-NL" sz="1800" dirty="0">
                <a:solidFill>
                  <a:schemeClr val="tx2"/>
                </a:solidFill>
              </a:rPr>
              <a:t>Bereik: 7.300 (- 16,1%)</a:t>
            </a:r>
          </a:p>
          <a:p>
            <a:r>
              <a:rPr lang="nl-NL" sz="1800" dirty="0">
                <a:solidFill>
                  <a:schemeClr val="tx2"/>
                </a:solidFill>
              </a:rPr>
              <a:t>Klikken op link: 47 (+ 488%)</a:t>
            </a:r>
          </a:p>
          <a:p>
            <a:r>
              <a:rPr lang="nl-NL" sz="1800" dirty="0">
                <a:solidFill>
                  <a:schemeClr val="tx2"/>
                </a:solidFill>
              </a:rPr>
              <a:t>Bezoeken: 402 (-15,2%)</a:t>
            </a:r>
          </a:p>
          <a:p>
            <a:r>
              <a:rPr lang="nl-NL" sz="1800" dirty="0">
                <a:solidFill>
                  <a:schemeClr val="tx2"/>
                </a:solidFill>
              </a:rPr>
              <a:t>Volgers: + 36 (-33,3%)</a:t>
            </a:r>
          </a:p>
        </p:txBody>
      </p:sp>
      <p:pic>
        <p:nvPicPr>
          <p:cNvPr id="16386" name="Picture 2" descr="Instagram Logo PNG Vector (EPS) Free Download">
            <a:extLst>
              <a:ext uri="{FF2B5EF4-FFF2-40B4-BE49-F238E27FC236}">
                <a16:creationId xmlns:a16="http://schemas.microsoft.com/office/drawing/2014/main" id="{04385707-FC2C-F36A-C57F-9922DCB6C90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986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6BF9645-679A-8024-06EC-D345194A443A}"/>
            </a:ext>
          </a:extLst>
        </p:cNvPr>
        <p:cNvGrpSpPr/>
        <p:nvPr/>
      </p:nvGrpSpPr>
      <p:grpSpPr>
        <a:xfrm>
          <a:off x="0" y="0"/>
          <a:ext cx="0" cy="0"/>
          <a:chOff x="0" y="0"/>
          <a:chExt cx="0" cy="0"/>
        </a:xfrm>
      </p:grpSpPr>
      <p:sp useBgFill="1">
        <p:nvSpPr>
          <p:cNvPr id="22535" name="Rectangle 22534">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537" name="Group 22536">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2538" name="Freeform: Shape 22537">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2539" name="Freeform: Shape 22538">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2540" name="Freeform: Shape 22539">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2541" name="Freeform: Shape 22540">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2543" name="Group 22542">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22544" name="Freeform: Shape 22543">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45" name="Freeform: Shape 22544">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46" name="Freeform: Shape 22545">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47" name="Freeform: Shape 22546">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CAA3D37B-A6E2-D39E-983F-58546B7044A1}"/>
              </a:ext>
            </a:extLst>
          </p:cNvPr>
          <p:cNvSpPr>
            <a:spLocks noGrp="1"/>
          </p:cNvSpPr>
          <p:nvPr>
            <p:ph type="title"/>
          </p:nvPr>
        </p:nvSpPr>
        <p:spPr>
          <a:xfrm>
            <a:off x="804672" y="802955"/>
            <a:ext cx="5145024" cy="1454051"/>
          </a:xfrm>
        </p:spPr>
        <p:txBody>
          <a:bodyPr anchor="b">
            <a:normAutofit/>
          </a:bodyPr>
          <a:lstStyle/>
          <a:p>
            <a:r>
              <a:rPr lang="nl-NL" sz="3600" dirty="0">
                <a:solidFill>
                  <a:schemeClr val="tx2"/>
                </a:solidFill>
              </a:rPr>
              <a:t>Maand 5 Facebook (9 Mei – 28 Mei )</a:t>
            </a:r>
          </a:p>
        </p:txBody>
      </p:sp>
      <p:pic>
        <p:nvPicPr>
          <p:cNvPr id="6146" name="Picture 2" descr="PassaSports logo animation by Greg Romano on Dribbble">
            <a:extLst>
              <a:ext uri="{FF2B5EF4-FFF2-40B4-BE49-F238E27FC236}">
                <a16:creationId xmlns:a16="http://schemas.microsoft.com/office/drawing/2014/main" id="{EB2E1024-32AE-A5A8-5BF1-07F7CB32832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E670CF68-A3FA-DE4E-8499-FE068A8E5300}"/>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dirty="0">
                <a:solidFill>
                  <a:schemeClr val="tx2"/>
                </a:solidFill>
              </a:rPr>
              <a:t>De volgende data komt uit de laatste maand van mijn stageperiode,  dat is van 9 Mei – 28 Mei</a:t>
            </a:r>
          </a:p>
          <a:p>
            <a:pPr marL="0" indent="0">
              <a:buNone/>
            </a:pPr>
            <a:endParaRPr lang="nl-NL" sz="1800" dirty="0">
              <a:solidFill>
                <a:schemeClr val="tx2"/>
              </a:solidFill>
            </a:endParaRPr>
          </a:p>
          <a:p>
            <a:r>
              <a:rPr lang="nl-NL" sz="1800" dirty="0">
                <a:solidFill>
                  <a:schemeClr val="tx2"/>
                </a:solidFill>
              </a:rPr>
              <a:t>Weergaven: 22.900 (+77,2%)</a:t>
            </a:r>
          </a:p>
          <a:p>
            <a:r>
              <a:rPr lang="nl-NL" sz="1800" dirty="0">
                <a:solidFill>
                  <a:schemeClr val="tx2"/>
                </a:solidFill>
              </a:rPr>
              <a:t>Bereik: 6.500 (+6,2%)</a:t>
            </a:r>
          </a:p>
          <a:p>
            <a:r>
              <a:rPr lang="nl-NL" sz="1800" dirty="0">
                <a:solidFill>
                  <a:schemeClr val="tx2"/>
                </a:solidFill>
              </a:rPr>
              <a:t>Klikken op link: 41 (+583%)</a:t>
            </a:r>
          </a:p>
          <a:p>
            <a:r>
              <a:rPr lang="nl-NL" sz="1800" dirty="0">
                <a:solidFill>
                  <a:schemeClr val="tx2"/>
                </a:solidFill>
              </a:rPr>
              <a:t>Bezoeken: 243 (+85,5%)</a:t>
            </a:r>
          </a:p>
          <a:p>
            <a:r>
              <a:rPr lang="nl-NL" sz="1800" dirty="0">
                <a:solidFill>
                  <a:schemeClr val="tx2"/>
                </a:solidFill>
              </a:rPr>
              <a:t>Volgers: + 5 (+400%)</a:t>
            </a:r>
          </a:p>
        </p:txBody>
      </p:sp>
      <p:pic>
        <p:nvPicPr>
          <p:cNvPr id="22530" name="Picture 2" descr="Facebook new 2020 Logo PNG Vector (SVG) Free Download">
            <a:extLst>
              <a:ext uri="{FF2B5EF4-FFF2-40B4-BE49-F238E27FC236}">
                <a16:creationId xmlns:a16="http://schemas.microsoft.com/office/drawing/2014/main" id="{A47BA09A-A2C4-11B0-F7B6-A6C418CD2F9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631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954FE0D-AF19-263A-0F3E-816CF0D42AA2}"/>
            </a:ext>
          </a:extLst>
        </p:cNvPr>
        <p:cNvGrpSpPr/>
        <p:nvPr/>
      </p:nvGrpSpPr>
      <p:grpSpPr>
        <a:xfrm>
          <a:off x="0" y="0"/>
          <a:ext cx="0" cy="0"/>
          <a:chOff x="0" y="0"/>
          <a:chExt cx="0" cy="0"/>
        </a:xfrm>
      </p:grpSpPr>
      <p:sp useBgFill="1">
        <p:nvSpPr>
          <p:cNvPr id="9220" name="Rectangle 9222">
            <a:extLst>
              <a:ext uri="{FF2B5EF4-FFF2-40B4-BE49-F238E27FC236}">
                <a16:creationId xmlns:a16="http://schemas.microsoft.com/office/drawing/2014/main" id="{53B475F8-50AE-46A0-9943-B2B63183D5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A16827-5C87-DA05-569E-8B79B79FE91D}"/>
              </a:ext>
            </a:extLst>
          </p:cNvPr>
          <p:cNvSpPr>
            <a:spLocks noGrp="1"/>
          </p:cNvSpPr>
          <p:nvPr>
            <p:ph type="title"/>
          </p:nvPr>
        </p:nvSpPr>
        <p:spPr>
          <a:xfrm>
            <a:off x="612648" y="365125"/>
            <a:ext cx="6986015" cy="1389610"/>
          </a:xfrm>
        </p:spPr>
        <p:txBody>
          <a:bodyPr anchor="b">
            <a:normAutofit/>
          </a:bodyPr>
          <a:lstStyle/>
          <a:p>
            <a:r>
              <a:rPr lang="nl-NL" sz="3600" dirty="0"/>
              <a:t>Groei tijdens de totale stageperiode</a:t>
            </a:r>
          </a:p>
        </p:txBody>
      </p:sp>
      <p:pic>
        <p:nvPicPr>
          <p:cNvPr id="9218" name="Picture 2" descr="PassaSports logo animation by Greg Romano on Dribbble">
            <a:extLst>
              <a:ext uri="{FF2B5EF4-FFF2-40B4-BE49-F238E27FC236}">
                <a16:creationId xmlns:a16="http://schemas.microsoft.com/office/drawing/2014/main" id="{151E2028-E14B-C821-C309-94853272046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830259" y="1059930"/>
            <a:ext cx="2523541" cy="1890220"/>
          </a:xfrm>
          <a:prstGeom prst="rect">
            <a:avLst/>
          </a:prstGeom>
          <a:noFill/>
          <a:extLst>
            <a:ext uri="{909E8E84-426E-40DD-AFC4-6F175D3DCCD1}">
              <a14:hiddenFill xmlns:a14="http://schemas.microsoft.com/office/drawing/2010/main">
                <a:solidFill>
                  <a:srgbClr val="FFFFFF"/>
                </a:solidFill>
              </a14:hiddenFill>
            </a:ext>
          </a:extLst>
        </p:spPr>
      </p:pic>
      <p:sp>
        <p:nvSpPr>
          <p:cNvPr id="9221" name="sketch line">
            <a:extLst>
              <a:ext uri="{FF2B5EF4-FFF2-40B4-BE49-F238E27FC236}">
                <a16:creationId xmlns:a16="http://schemas.microsoft.com/office/drawing/2014/main" id="{75F6FDB4-2351-48C2-A863-2364A0234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2315691"/>
            <a:ext cx="4343400" cy="18288"/>
          </a:xfrm>
          <a:custGeom>
            <a:avLst/>
            <a:gdLst>
              <a:gd name="connsiteX0" fmla="*/ 0 w 4343400"/>
              <a:gd name="connsiteY0" fmla="*/ 0 h 18288"/>
              <a:gd name="connsiteX1" fmla="*/ 577052 w 4343400"/>
              <a:gd name="connsiteY1" fmla="*/ 0 h 18288"/>
              <a:gd name="connsiteX2" fmla="*/ 1067235 w 4343400"/>
              <a:gd name="connsiteY2" fmla="*/ 0 h 18288"/>
              <a:gd name="connsiteX3" fmla="*/ 1600853 w 4343400"/>
              <a:gd name="connsiteY3" fmla="*/ 0 h 18288"/>
              <a:gd name="connsiteX4" fmla="*/ 2264773 w 4343400"/>
              <a:gd name="connsiteY4" fmla="*/ 0 h 18288"/>
              <a:gd name="connsiteX5" fmla="*/ 2841825 w 4343400"/>
              <a:gd name="connsiteY5" fmla="*/ 0 h 18288"/>
              <a:gd name="connsiteX6" fmla="*/ 3375442 w 4343400"/>
              <a:gd name="connsiteY6" fmla="*/ 0 h 18288"/>
              <a:gd name="connsiteX7" fmla="*/ 4343400 w 4343400"/>
              <a:gd name="connsiteY7" fmla="*/ 0 h 18288"/>
              <a:gd name="connsiteX8" fmla="*/ 4343400 w 4343400"/>
              <a:gd name="connsiteY8" fmla="*/ 18288 h 18288"/>
              <a:gd name="connsiteX9" fmla="*/ 3722914 w 4343400"/>
              <a:gd name="connsiteY9" fmla="*/ 18288 h 18288"/>
              <a:gd name="connsiteX10" fmla="*/ 3189297 w 4343400"/>
              <a:gd name="connsiteY10" fmla="*/ 18288 h 18288"/>
              <a:gd name="connsiteX11" fmla="*/ 2481943 w 4343400"/>
              <a:gd name="connsiteY11" fmla="*/ 18288 h 18288"/>
              <a:gd name="connsiteX12" fmla="*/ 1904891 w 4343400"/>
              <a:gd name="connsiteY12" fmla="*/ 18288 h 18288"/>
              <a:gd name="connsiteX13" fmla="*/ 1414707 w 4343400"/>
              <a:gd name="connsiteY13" fmla="*/ 18288 h 18288"/>
              <a:gd name="connsiteX14" fmla="*/ 750788 w 4343400"/>
              <a:gd name="connsiteY14" fmla="*/ 18288 h 18288"/>
              <a:gd name="connsiteX15" fmla="*/ 0 w 4343400"/>
              <a:gd name="connsiteY15" fmla="*/ 18288 h 18288"/>
              <a:gd name="connsiteX16" fmla="*/ 0 w 43434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3400" h="18288" fill="none" extrusionOk="0">
                <a:moveTo>
                  <a:pt x="0" y="0"/>
                </a:moveTo>
                <a:cubicBezTo>
                  <a:pt x="233209" y="-19550"/>
                  <a:pt x="330816" y="19068"/>
                  <a:pt x="577052" y="0"/>
                </a:cubicBezTo>
                <a:cubicBezTo>
                  <a:pt x="823288" y="-19068"/>
                  <a:pt x="875077" y="10360"/>
                  <a:pt x="1067235" y="0"/>
                </a:cubicBezTo>
                <a:cubicBezTo>
                  <a:pt x="1259393" y="-10360"/>
                  <a:pt x="1410699" y="2939"/>
                  <a:pt x="1600853" y="0"/>
                </a:cubicBezTo>
                <a:cubicBezTo>
                  <a:pt x="1791007" y="-2939"/>
                  <a:pt x="2101644" y="-26225"/>
                  <a:pt x="2264773" y="0"/>
                </a:cubicBezTo>
                <a:cubicBezTo>
                  <a:pt x="2427902" y="26225"/>
                  <a:pt x="2690426" y="-27726"/>
                  <a:pt x="2841825" y="0"/>
                </a:cubicBezTo>
                <a:cubicBezTo>
                  <a:pt x="2993224" y="27726"/>
                  <a:pt x="3172320" y="-18569"/>
                  <a:pt x="3375442" y="0"/>
                </a:cubicBezTo>
                <a:cubicBezTo>
                  <a:pt x="3578564" y="18569"/>
                  <a:pt x="4003119" y="21909"/>
                  <a:pt x="4343400" y="0"/>
                </a:cubicBezTo>
                <a:cubicBezTo>
                  <a:pt x="4343798" y="7429"/>
                  <a:pt x="4343380" y="10822"/>
                  <a:pt x="4343400" y="18288"/>
                </a:cubicBezTo>
                <a:cubicBezTo>
                  <a:pt x="4109047" y="14709"/>
                  <a:pt x="3996986" y="7919"/>
                  <a:pt x="3722914" y="18288"/>
                </a:cubicBezTo>
                <a:cubicBezTo>
                  <a:pt x="3448842" y="28657"/>
                  <a:pt x="3340973" y="29252"/>
                  <a:pt x="3189297" y="18288"/>
                </a:cubicBezTo>
                <a:cubicBezTo>
                  <a:pt x="3037621" y="7324"/>
                  <a:pt x="2636891" y="-9539"/>
                  <a:pt x="2481943" y="18288"/>
                </a:cubicBezTo>
                <a:cubicBezTo>
                  <a:pt x="2326995" y="46115"/>
                  <a:pt x="2131632" y="740"/>
                  <a:pt x="1904891" y="18288"/>
                </a:cubicBezTo>
                <a:cubicBezTo>
                  <a:pt x="1678150" y="35836"/>
                  <a:pt x="1575362" y="-3381"/>
                  <a:pt x="1414707" y="18288"/>
                </a:cubicBezTo>
                <a:cubicBezTo>
                  <a:pt x="1254052" y="39957"/>
                  <a:pt x="1051093" y="-335"/>
                  <a:pt x="750788" y="18288"/>
                </a:cubicBezTo>
                <a:cubicBezTo>
                  <a:pt x="450483" y="36911"/>
                  <a:pt x="293781" y="22900"/>
                  <a:pt x="0" y="18288"/>
                </a:cubicBezTo>
                <a:cubicBezTo>
                  <a:pt x="-591" y="13205"/>
                  <a:pt x="-663" y="6329"/>
                  <a:pt x="0" y="0"/>
                </a:cubicBezTo>
                <a:close/>
              </a:path>
              <a:path w="4343400" h="18288" stroke="0" extrusionOk="0">
                <a:moveTo>
                  <a:pt x="0" y="0"/>
                </a:moveTo>
                <a:cubicBezTo>
                  <a:pt x="212719" y="-28531"/>
                  <a:pt x="340561" y="-1164"/>
                  <a:pt x="577052" y="0"/>
                </a:cubicBezTo>
                <a:cubicBezTo>
                  <a:pt x="813543" y="1164"/>
                  <a:pt x="866967" y="-9376"/>
                  <a:pt x="1067235" y="0"/>
                </a:cubicBezTo>
                <a:cubicBezTo>
                  <a:pt x="1267503" y="9376"/>
                  <a:pt x="1485778" y="-20470"/>
                  <a:pt x="1774589" y="0"/>
                </a:cubicBezTo>
                <a:cubicBezTo>
                  <a:pt x="2063400" y="20470"/>
                  <a:pt x="2090152" y="-14502"/>
                  <a:pt x="2351641" y="0"/>
                </a:cubicBezTo>
                <a:cubicBezTo>
                  <a:pt x="2613130" y="14502"/>
                  <a:pt x="2802864" y="19125"/>
                  <a:pt x="2928693" y="0"/>
                </a:cubicBezTo>
                <a:cubicBezTo>
                  <a:pt x="3054522" y="-19125"/>
                  <a:pt x="3482611" y="-2038"/>
                  <a:pt x="3636046" y="0"/>
                </a:cubicBezTo>
                <a:cubicBezTo>
                  <a:pt x="3789481" y="2038"/>
                  <a:pt x="4012363" y="973"/>
                  <a:pt x="4343400" y="0"/>
                </a:cubicBezTo>
                <a:cubicBezTo>
                  <a:pt x="4342514" y="5429"/>
                  <a:pt x="4344221" y="14046"/>
                  <a:pt x="4343400" y="18288"/>
                </a:cubicBezTo>
                <a:cubicBezTo>
                  <a:pt x="4078870" y="-6138"/>
                  <a:pt x="4015967" y="29658"/>
                  <a:pt x="3809782" y="18288"/>
                </a:cubicBezTo>
                <a:cubicBezTo>
                  <a:pt x="3603597" y="6918"/>
                  <a:pt x="3495552" y="24439"/>
                  <a:pt x="3189297" y="18288"/>
                </a:cubicBezTo>
                <a:cubicBezTo>
                  <a:pt x="2883042" y="12137"/>
                  <a:pt x="2850610" y="32583"/>
                  <a:pt x="2568811" y="18288"/>
                </a:cubicBezTo>
                <a:cubicBezTo>
                  <a:pt x="2287012" y="3993"/>
                  <a:pt x="2279820" y="23580"/>
                  <a:pt x="1991759" y="18288"/>
                </a:cubicBezTo>
                <a:cubicBezTo>
                  <a:pt x="1703698" y="12996"/>
                  <a:pt x="1616455" y="23157"/>
                  <a:pt x="1284405" y="18288"/>
                </a:cubicBezTo>
                <a:cubicBezTo>
                  <a:pt x="952355" y="13419"/>
                  <a:pt x="783530" y="16053"/>
                  <a:pt x="577052" y="18288"/>
                </a:cubicBezTo>
                <a:cubicBezTo>
                  <a:pt x="370574" y="20523"/>
                  <a:pt x="173929" y="5195"/>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3568B50-8D4B-F1B7-BA3C-C1E51F96863A}"/>
              </a:ext>
            </a:extLst>
          </p:cNvPr>
          <p:cNvSpPr>
            <a:spLocks noGrp="1"/>
          </p:cNvSpPr>
          <p:nvPr>
            <p:ph idx="1"/>
          </p:nvPr>
        </p:nvSpPr>
        <p:spPr>
          <a:xfrm>
            <a:off x="612648" y="2454060"/>
            <a:ext cx="6986016" cy="3722903"/>
          </a:xfrm>
        </p:spPr>
        <p:txBody>
          <a:bodyPr>
            <a:normAutofit/>
          </a:bodyPr>
          <a:lstStyle/>
          <a:p>
            <a:r>
              <a:rPr lang="nl-NL" sz="2200" dirty="0"/>
              <a:t>Weergaven: 355.900 (+31,5%)</a:t>
            </a:r>
          </a:p>
          <a:p>
            <a:r>
              <a:rPr lang="nl-NL" sz="2200" dirty="0"/>
              <a:t>Bereik: 65.100 (-46,7%)</a:t>
            </a:r>
          </a:p>
          <a:p>
            <a:r>
              <a:rPr lang="nl-NL" sz="2200" dirty="0"/>
              <a:t>Klikken op link: 263 (-88,4%)</a:t>
            </a:r>
          </a:p>
          <a:p>
            <a:r>
              <a:rPr lang="nl-NL" sz="2200" dirty="0"/>
              <a:t>Bezoeken: 7.000 (+62,7%)</a:t>
            </a:r>
          </a:p>
          <a:p>
            <a:r>
              <a:rPr lang="nl-NL" sz="2200" dirty="0"/>
              <a:t>Volgers: + 871 (+53,3%)</a:t>
            </a:r>
          </a:p>
          <a:p>
            <a:pPr marL="0" indent="0">
              <a:buNone/>
            </a:pPr>
            <a:endParaRPr lang="nl-NL" sz="2200" dirty="0"/>
          </a:p>
        </p:txBody>
      </p:sp>
      <p:pic>
        <p:nvPicPr>
          <p:cNvPr id="4" name="Picture 2" descr="Instagram Logo PNG Vector (EPS) Free Download">
            <a:extLst>
              <a:ext uri="{FF2B5EF4-FFF2-40B4-BE49-F238E27FC236}">
                <a16:creationId xmlns:a16="http://schemas.microsoft.com/office/drawing/2014/main" id="{3F898CC8-E67A-1652-19E8-FF7BF937EB9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146919" y="3837072"/>
            <a:ext cx="1890220" cy="1890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255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7DCD498-5E86-2C97-741F-6F36827E0D2F}"/>
            </a:ext>
          </a:extLst>
        </p:cNvPr>
        <p:cNvGrpSpPr/>
        <p:nvPr/>
      </p:nvGrpSpPr>
      <p:grpSpPr>
        <a:xfrm>
          <a:off x="0" y="0"/>
          <a:ext cx="0" cy="0"/>
          <a:chOff x="0" y="0"/>
          <a:chExt cx="0" cy="0"/>
        </a:xfrm>
      </p:grpSpPr>
      <p:sp useBgFill="1">
        <p:nvSpPr>
          <p:cNvPr id="9220" name="Rectangle 9222">
            <a:extLst>
              <a:ext uri="{FF2B5EF4-FFF2-40B4-BE49-F238E27FC236}">
                <a16:creationId xmlns:a16="http://schemas.microsoft.com/office/drawing/2014/main" id="{4D60988F-7B6A-78AF-1A5B-937D02EB5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FC1C104-DFA6-9C69-04EE-1FD31E277903}"/>
              </a:ext>
            </a:extLst>
          </p:cNvPr>
          <p:cNvSpPr>
            <a:spLocks noGrp="1"/>
          </p:cNvSpPr>
          <p:nvPr>
            <p:ph type="title"/>
          </p:nvPr>
        </p:nvSpPr>
        <p:spPr>
          <a:xfrm>
            <a:off x="612648" y="365125"/>
            <a:ext cx="6986015" cy="1389610"/>
          </a:xfrm>
        </p:spPr>
        <p:txBody>
          <a:bodyPr anchor="b">
            <a:normAutofit/>
          </a:bodyPr>
          <a:lstStyle/>
          <a:p>
            <a:r>
              <a:rPr lang="nl-NL" sz="3600" dirty="0"/>
              <a:t>Groei tijdens de totale stageperiode</a:t>
            </a:r>
          </a:p>
        </p:txBody>
      </p:sp>
      <p:pic>
        <p:nvPicPr>
          <p:cNvPr id="9218" name="Picture 2" descr="PassaSports logo animation by Greg Romano on Dribbble">
            <a:extLst>
              <a:ext uri="{FF2B5EF4-FFF2-40B4-BE49-F238E27FC236}">
                <a16:creationId xmlns:a16="http://schemas.microsoft.com/office/drawing/2014/main" id="{2C5CE083-9D14-B1FC-7632-EA6DD5A30EE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830259" y="1059930"/>
            <a:ext cx="2523541" cy="1890220"/>
          </a:xfrm>
          <a:prstGeom prst="rect">
            <a:avLst/>
          </a:prstGeom>
          <a:noFill/>
          <a:extLst>
            <a:ext uri="{909E8E84-426E-40DD-AFC4-6F175D3DCCD1}">
              <a14:hiddenFill xmlns:a14="http://schemas.microsoft.com/office/drawing/2010/main">
                <a:solidFill>
                  <a:srgbClr val="FFFFFF"/>
                </a:solidFill>
              </a14:hiddenFill>
            </a:ext>
          </a:extLst>
        </p:spPr>
      </p:pic>
      <p:sp>
        <p:nvSpPr>
          <p:cNvPr id="9221" name="sketch line">
            <a:extLst>
              <a:ext uri="{FF2B5EF4-FFF2-40B4-BE49-F238E27FC236}">
                <a16:creationId xmlns:a16="http://schemas.microsoft.com/office/drawing/2014/main" id="{6240BF78-C160-1CC9-2DAB-5326702B5F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2315691"/>
            <a:ext cx="4343400" cy="18288"/>
          </a:xfrm>
          <a:custGeom>
            <a:avLst/>
            <a:gdLst>
              <a:gd name="connsiteX0" fmla="*/ 0 w 4343400"/>
              <a:gd name="connsiteY0" fmla="*/ 0 h 18288"/>
              <a:gd name="connsiteX1" fmla="*/ 577052 w 4343400"/>
              <a:gd name="connsiteY1" fmla="*/ 0 h 18288"/>
              <a:gd name="connsiteX2" fmla="*/ 1067235 w 4343400"/>
              <a:gd name="connsiteY2" fmla="*/ 0 h 18288"/>
              <a:gd name="connsiteX3" fmla="*/ 1600853 w 4343400"/>
              <a:gd name="connsiteY3" fmla="*/ 0 h 18288"/>
              <a:gd name="connsiteX4" fmla="*/ 2264773 w 4343400"/>
              <a:gd name="connsiteY4" fmla="*/ 0 h 18288"/>
              <a:gd name="connsiteX5" fmla="*/ 2841825 w 4343400"/>
              <a:gd name="connsiteY5" fmla="*/ 0 h 18288"/>
              <a:gd name="connsiteX6" fmla="*/ 3375442 w 4343400"/>
              <a:gd name="connsiteY6" fmla="*/ 0 h 18288"/>
              <a:gd name="connsiteX7" fmla="*/ 4343400 w 4343400"/>
              <a:gd name="connsiteY7" fmla="*/ 0 h 18288"/>
              <a:gd name="connsiteX8" fmla="*/ 4343400 w 4343400"/>
              <a:gd name="connsiteY8" fmla="*/ 18288 h 18288"/>
              <a:gd name="connsiteX9" fmla="*/ 3722914 w 4343400"/>
              <a:gd name="connsiteY9" fmla="*/ 18288 h 18288"/>
              <a:gd name="connsiteX10" fmla="*/ 3189297 w 4343400"/>
              <a:gd name="connsiteY10" fmla="*/ 18288 h 18288"/>
              <a:gd name="connsiteX11" fmla="*/ 2481943 w 4343400"/>
              <a:gd name="connsiteY11" fmla="*/ 18288 h 18288"/>
              <a:gd name="connsiteX12" fmla="*/ 1904891 w 4343400"/>
              <a:gd name="connsiteY12" fmla="*/ 18288 h 18288"/>
              <a:gd name="connsiteX13" fmla="*/ 1414707 w 4343400"/>
              <a:gd name="connsiteY13" fmla="*/ 18288 h 18288"/>
              <a:gd name="connsiteX14" fmla="*/ 750788 w 4343400"/>
              <a:gd name="connsiteY14" fmla="*/ 18288 h 18288"/>
              <a:gd name="connsiteX15" fmla="*/ 0 w 4343400"/>
              <a:gd name="connsiteY15" fmla="*/ 18288 h 18288"/>
              <a:gd name="connsiteX16" fmla="*/ 0 w 43434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3400" h="18288" fill="none" extrusionOk="0">
                <a:moveTo>
                  <a:pt x="0" y="0"/>
                </a:moveTo>
                <a:cubicBezTo>
                  <a:pt x="233209" y="-19550"/>
                  <a:pt x="330816" y="19068"/>
                  <a:pt x="577052" y="0"/>
                </a:cubicBezTo>
                <a:cubicBezTo>
                  <a:pt x="823288" y="-19068"/>
                  <a:pt x="875077" y="10360"/>
                  <a:pt x="1067235" y="0"/>
                </a:cubicBezTo>
                <a:cubicBezTo>
                  <a:pt x="1259393" y="-10360"/>
                  <a:pt x="1410699" y="2939"/>
                  <a:pt x="1600853" y="0"/>
                </a:cubicBezTo>
                <a:cubicBezTo>
                  <a:pt x="1791007" y="-2939"/>
                  <a:pt x="2101644" y="-26225"/>
                  <a:pt x="2264773" y="0"/>
                </a:cubicBezTo>
                <a:cubicBezTo>
                  <a:pt x="2427902" y="26225"/>
                  <a:pt x="2690426" y="-27726"/>
                  <a:pt x="2841825" y="0"/>
                </a:cubicBezTo>
                <a:cubicBezTo>
                  <a:pt x="2993224" y="27726"/>
                  <a:pt x="3172320" y="-18569"/>
                  <a:pt x="3375442" y="0"/>
                </a:cubicBezTo>
                <a:cubicBezTo>
                  <a:pt x="3578564" y="18569"/>
                  <a:pt x="4003119" y="21909"/>
                  <a:pt x="4343400" y="0"/>
                </a:cubicBezTo>
                <a:cubicBezTo>
                  <a:pt x="4343798" y="7429"/>
                  <a:pt x="4343380" y="10822"/>
                  <a:pt x="4343400" y="18288"/>
                </a:cubicBezTo>
                <a:cubicBezTo>
                  <a:pt x="4109047" y="14709"/>
                  <a:pt x="3996986" y="7919"/>
                  <a:pt x="3722914" y="18288"/>
                </a:cubicBezTo>
                <a:cubicBezTo>
                  <a:pt x="3448842" y="28657"/>
                  <a:pt x="3340973" y="29252"/>
                  <a:pt x="3189297" y="18288"/>
                </a:cubicBezTo>
                <a:cubicBezTo>
                  <a:pt x="3037621" y="7324"/>
                  <a:pt x="2636891" y="-9539"/>
                  <a:pt x="2481943" y="18288"/>
                </a:cubicBezTo>
                <a:cubicBezTo>
                  <a:pt x="2326995" y="46115"/>
                  <a:pt x="2131632" y="740"/>
                  <a:pt x="1904891" y="18288"/>
                </a:cubicBezTo>
                <a:cubicBezTo>
                  <a:pt x="1678150" y="35836"/>
                  <a:pt x="1575362" y="-3381"/>
                  <a:pt x="1414707" y="18288"/>
                </a:cubicBezTo>
                <a:cubicBezTo>
                  <a:pt x="1254052" y="39957"/>
                  <a:pt x="1051093" y="-335"/>
                  <a:pt x="750788" y="18288"/>
                </a:cubicBezTo>
                <a:cubicBezTo>
                  <a:pt x="450483" y="36911"/>
                  <a:pt x="293781" y="22900"/>
                  <a:pt x="0" y="18288"/>
                </a:cubicBezTo>
                <a:cubicBezTo>
                  <a:pt x="-591" y="13205"/>
                  <a:pt x="-663" y="6329"/>
                  <a:pt x="0" y="0"/>
                </a:cubicBezTo>
                <a:close/>
              </a:path>
              <a:path w="4343400" h="18288" stroke="0" extrusionOk="0">
                <a:moveTo>
                  <a:pt x="0" y="0"/>
                </a:moveTo>
                <a:cubicBezTo>
                  <a:pt x="212719" y="-28531"/>
                  <a:pt x="340561" y="-1164"/>
                  <a:pt x="577052" y="0"/>
                </a:cubicBezTo>
                <a:cubicBezTo>
                  <a:pt x="813543" y="1164"/>
                  <a:pt x="866967" y="-9376"/>
                  <a:pt x="1067235" y="0"/>
                </a:cubicBezTo>
                <a:cubicBezTo>
                  <a:pt x="1267503" y="9376"/>
                  <a:pt x="1485778" y="-20470"/>
                  <a:pt x="1774589" y="0"/>
                </a:cubicBezTo>
                <a:cubicBezTo>
                  <a:pt x="2063400" y="20470"/>
                  <a:pt x="2090152" y="-14502"/>
                  <a:pt x="2351641" y="0"/>
                </a:cubicBezTo>
                <a:cubicBezTo>
                  <a:pt x="2613130" y="14502"/>
                  <a:pt x="2802864" y="19125"/>
                  <a:pt x="2928693" y="0"/>
                </a:cubicBezTo>
                <a:cubicBezTo>
                  <a:pt x="3054522" y="-19125"/>
                  <a:pt x="3482611" y="-2038"/>
                  <a:pt x="3636046" y="0"/>
                </a:cubicBezTo>
                <a:cubicBezTo>
                  <a:pt x="3789481" y="2038"/>
                  <a:pt x="4012363" y="973"/>
                  <a:pt x="4343400" y="0"/>
                </a:cubicBezTo>
                <a:cubicBezTo>
                  <a:pt x="4342514" y="5429"/>
                  <a:pt x="4344221" y="14046"/>
                  <a:pt x="4343400" y="18288"/>
                </a:cubicBezTo>
                <a:cubicBezTo>
                  <a:pt x="4078870" y="-6138"/>
                  <a:pt x="4015967" y="29658"/>
                  <a:pt x="3809782" y="18288"/>
                </a:cubicBezTo>
                <a:cubicBezTo>
                  <a:pt x="3603597" y="6918"/>
                  <a:pt x="3495552" y="24439"/>
                  <a:pt x="3189297" y="18288"/>
                </a:cubicBezTo>
                <a:cubicBezTo>
                  <a:pt x="2883042" y="12137"/>
                  <a:pt x="2850610" y="32583"/>
                  <a:pt x="2568811" y="18288"/>
                </a:cubicBezTo>
                <a:cubicBezTo>
                  <a:pt x="2287012" y="3993"/>
                  <a:pt x="2279820" y="23580"/>
                  <a:pt x="1991759" y="18288"/>
                </a:cubicBezTo>
                <a:cubicBezTo>
                  <a:pt x="1703698" y="12996"/>
                  <a:pt x="1616455" y="23157"/>
                  <a:pt x="1284405" y="18288"/>
                </a:cubicBezTo>
                <a:cubicBezTo>
                  <a:pt x="952355" y="13419"/>
                  <a:pt x="783530" y="16053"/>
                  <a:pt x="577052" y="18288"/>
                </a:cubicBezTo>
                <a:cubicBezTo>
                  <a:pt x="370574" y="20523"/>
                  <a:pt x="173929" y="5195"/>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026A26CD-4E97-AE78-652A-07754D13A699}"/>
              </a:ext>
            </a:extLst>
          </p:cNvPr>
          <p:cNvSpPr>
            <a:spLocks noGrp="1"/>
          </p:cNvSpPr>
          <p:nvPr>
            <p:ph idx="1"/>
          </p:nvPr>
        </p:nvSpPr>
        <p:spPr>
          <a:xfrm>
            <a:off x="612648" y="2454060"/>
            <a:ext cx="6986016" cy="3722903"/>
          </a:xfrm>
        </p:spPr>
        <p:txBody>
          <a:bodyPr>
            <a:normAutofit/>
          </a:bodyPr>
          <a:lstStyle/>
          <a:p>
            <a:r>
              <a:rPr lang="nl-NL" sz="2200" dirty="0"/>
              <a:t>Weergaven: 136.600 (+/- 0,0%)</a:t>
            </a:r>
          </a:p>
          <a:p>
            <a:r>
              <a:rPr lang="nl-NL" sz="2200" dirty="0"/>
              <a:t>Bereik: 15.700 (+16,6%)</a:t>
            </a:r>
          </a:p>
          <a:p>
            <a:r>
              <a:rPr lang="nl-NL" sz="2200" dirty="0"/>
              <a:t>Klikken op link: 216 (+100%)</a:t>
            </a:r>
          </a:p>
          <a:p>
            <a:r>
              <a:rPr lang="nl-NL" sz="2200" dirty="0"/>
              <a:t>Bezoeken: 2.000 (-38,7%)</a:t>
            </a:r>
          </a:p>
          <a:p>
            <a:r>
              <a:rPr lang="nl-NL" sz="2200" dirty="0"/>
              <a:t>Volgers: + 23  (-58,2%)</a:t>
            </a:r>
          </a:p>
          <a:p>
            <a:pPr marL="0" indent="0">
              <a:buNone/>
            </a:pPr>
            <a:endParaRPr lang="nl-NL" sz="2200" dirty="0"/>
          </a:p>
        </p:txBody>
      </p:sp>
      <p:pic>
        <p:nvPicPr>
          <p:cNvPr id="5" name="Picture 2" descr="Facebook new 2020 Logo PNG Vector (SVG) Free Download">
            <a:extLst>
              <a:ext uri="{FF2B5EF4-FFF2-40B4-BE49-F238E27FC236}">
                <a16:creationId xmlns:a16="http://schemas.microsoft.com/office/drawing/2014/main" id="{D961ECB9-5763-A368-612F-9BAFC8A1679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146919" y="3647272"/>
            <a:ext cx="1890220" cy="1890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638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36246C-79FD-4562-8866-2B6D9F056373}"/>
              </a:ext>
            </a:extLst>
          </p:cNvPr>
          <p:cNvSpPr>
            <a:spLocks noGrp="1"/>
          </p:cNvSpPr>
          <p:nvPr>
            <p:ph type="title"/>
          </p:nvPr>
        </p:nvSpPr>
        <p:spPr>
          <a:xfrm>
            <a:off x="838200" y="1"/>
            <a:ext cx="10515600" cy="1371599"/>
          </a:xfrm>
        </p:spPr>
        <p:txBody>
          <a:bodyPr>
            <a:normAutofit/>
          </a:bodyPr>
          <a:lstStyle/>
          <a:p>
            <a:r>
              <a:rPr lang="nl-NL" sz="3600" dirty="0"/>
              <a:t>Conclusie en reflectie</a:t>
            </a:r>
          </a:p>
        </p:txBody>
      </p:sp>
      <p:sp>
        <p:nvSpPr>
          <p:cNvPr id="3" name="Tijdelijke aanduiding voor inhoud 2">
            <a:extLst>
              <a:ext uri="{FF2B5EF4-FFF2-40B4-BE49-F238E27FC236}">
                <a16:creationId xmlns:a16="http://schemas.microsoft.com/office/drawing/2014/main" id="{93FDB0C4-FDA0-C6D2-1006-AF36099A6D2D}"/>
              </a:ext>
            </a:extLst>
          </p:cNvPr>
          <p:cNvSpPr>
            <a:spLocks noGrp="1"/>
          </p:cNvSpPr>
          <p:nvPr>
            <p:ph idx="1"/>
          </p:nvPr>
        </p:nvSpPr>
        <p:spPr>
          <a:xfrm>
            <a:off x="838200" y="1024760"/>
            <a:ext cx="10515600" cy="5533696"/>
          </a:xfrm>
        </p:spPr>
        <p:txBody>
          <a:bodyPr>
            <a:noAutofit/>
          </a:bodyPr>
          <a:lstStyle/>
          <a:p>
            <a:pPr>
              <a:buNone/>
            </a:pPr>
            <a:r>
              <a:rPr lang="nl-NL" sz="1000" dirty="0"/>
              <a:t>Tijdens mijn stage heb ik  actief bijgedragen aan het beheren en analyseren van de </a:t>
            </a:r>
            <a:r>
              <a:rPr lang="nl-NL" sz="1000" dirty="0" err="1"/>
              <a:t>social</a:t>
            </a:r>
            <a:r>
              <a:rPr lang="nl-NL" sz="1000" dirty="0"/>
              <a:t> media van </a:t>
            </a:r>
            <a:r>
              <a:rPr lang="nl-NL" sz="1000" dirty="0" err="1"/>
              <a:t>TennisDirect</a:t>
            </a:r>
            <a:r>
              <a:rPr lang="nl-NL" sz="1000" dirty="0"/>
              <a:t>, met als doel het vergroten van de zichtbaarheid, betrokkenheid en het aantal volgers. De </a:t>
            </a:r>
            <a:r>
              <a:rPr lang="nl-NL" sz="1000" dirty="0" err="1"/>
              <a:t>voglende</a:t>
            </a:r>
            <a:r>
              <a:rPr lang="nl-NL" sz="1000" dirty="0"/>
              <a:t> conclusie en reflectie kan getrokken worden uit de afgelopen maanden:</a:t>
            </a:r>
          </a:p>
          <a:p>
            <a:pPr>
              <a:buNone/>
            </a:pPr>
            <a:r>
              <a:rPr lang="nl-NL" sz="1000" b="1" dirty="0"/>
              <a:t>Resultaten</a:t>
            </a:r>
          </a:p>
          <a:p>
            <a:pPr>
              <a:buFont typeface="Arial" panose="020B0604020202020204" pitchFamily="34" charset="0"/>
              <a:buChar char="•"/>
            </a:pPr>
            <a:r>
              <a:rPr lang="nl-NL" sz="1000" dirty="0"/>
              <a:t>Het aantal </a:t>
            </a:r>
            <a:r>
              <a:rPr lang="nl-NL" sz="1000" b="1" dirty="0"/>
              <a:t>weergaven</a:t>
            </a:r>
            <a:r>
              <a:rPr lang="nl-NL" sz="1000" dirty="0"/>
              <a:t> zijn gestegen tot </a:t>
            </a:r>
            <a:r>
              <a:rPr lang="nl-NL" sz="1000" b="1" dirty="0"/>
              <a:t>355.500</a:t>
            </a:r>
            <a:r>
              <a:rPr lang="nl-NL" sz="1000" dirty="0"/>
              <a:t>, wat een </a:t>
            </a:r>
            <a:r>
              <a:rPr lang="nl-NL" sz="1000" b="1" dirty="0"/>
              <a:t>toename van 31,5% </a:t>
            </a:r>
            <a:r>
              <a:rPr lang="nl-NL" sz="1000" dirty="0"/>
              <a:t>is. De stijging is te verklaren door de consistentie in het plaatsen van berichten, reels en story’s en het inspelen op actuele thema’s.</a:t>
            </a:r>
          </a:p>
          <a:p>
            <a:pPr>
              <a:buFont typeface="Arial" panose="020B0604020202020204" pitchFamily="34" charset="0"/>
              <a:buChar char="•"/>
            </a:pPr>
            <a:r>
              <a:rPr lang="nl-NL" sz="1000" b="1" dirty="0"/>
              <a:t>Het aantal Profielbezoeken is </a:t>
            </a:r>
            <a:r>
              <a:rPr lang="nl-NL" sz="1000" dirty="0"/>
              <a:t>met 62,7</a:t>
            </a:r>
            <a:r>
              <a:rPr lang="nl-NL" sz="1000" b="1" dirty="0"/>
              <a:t>% toegenomen tot 7.000</a:t>
            </a:r>
            <a:r>
              <a:rPr lang="nl-NL" sz="1000" dirty="0"/>
              <a:t>, wat laat zien dat de geplaatste content ervoor zorgt dat meer mensen op de pagina van </a:t>
            </a:r>
            <a:r>
              <a:rPr lang="nl-NL" sz="1000" dirty="0" err="1"/>
              <a:t>TennisDirect</a:t>
            </a:r>
            <a:r>
              <a:rPr lang="nl-NL" sz="1000" dirty="0"/>
              <a:t> uitkomen.</a:t>
            </a:r>
          </a:p>
          <a:p>
            <a:pPr>
              <a:buFont typeface="Arial" panose="020B0604020202020204" pitchFamily="34" charset="0"/>
              <a:buChar char="•"/>
            </a:pPr>
            <a:r>
              <a:rPr lang="nl-NL" sz="1000" dirty="0"/>
              <a:t>Het </a:t>
            </a:r>
            <a:r>
              <a:rPr lang="nl-NL" sz="1000" b="1" dirty="0"/>
              <a:t>aantal volgers</a:t>
            </a:r>
            <a:r>
              <a:rPr lang="nl-NL" sz="1000" dirty="0"/>
              <a:t> is gestegen met </a:t>
            </a:r>
            <a:r>
              <a:rPr lang="nl-NL" sz="1000" b="1" dirty="0"/>
              <a:t>871</a:t>
            </a:r>
            <a:r>
              <a:rPr lang="nl-NL" sz="1000" dirty="0"/>
              <a:t> (</a:t>
            </a:r>
            <a:r>
              <a:rPr lang="nl-NL" sz="1000" b="1" dirty="0"/>
              <a:t>53,3%) tot 6.096</a:t>
            </a:r>
            <a:r>
              <a:rPr lang="nl-NL" sz="1000" dirty="0"/>
              <a:t>, een van de belangrijkste doelen die ik aan het begin van mijn stageperiode geformuleerd heb, was het behalen van minimaal 6.000 volgers aan het einde van mijn stage. Dit doel is ruim gehaald en dat is voornamelijk te danken aan de vele giveaways en gedeelde content met partners. </a:t>
            </a:r>
          </a:p>
          <a:p>
            <a:pPr>
              <a:buNone/>
            </a:pPr>
            <a:r>
              <a:rPr lang="nl-NL" sz="1000" dirty="0"/>
              <a:t>Aan de andere kant is er ook ruimte voor verbetering:</a:t>
            </a:r>
          </a:p>
          <a:p>
            <a:pPr>
              <a:buFont typeface="Arial" panose="020B0604020202020204" pitchFamily="34" charset="0"/>
              <a:buChar char="•"/>
            </a:pPr>
            <a:r>
              <a:rPr lang="nl-NL" sz="1000" b="1" dirty="0"/>
              <a:t>Het bereik</a:t>
            </a:r>
            <a:r>
              <a:rPr lang="nl-NL" sz="1000" dirty="0"/>
              <a:t> is met </a:t>
            </a:r>
            <a:r>
              <a:rPr lang="nl-NL" sz="1000" b="1" dirty="0"/>
              <a:t>46,7% gedaald. </a:t>
            </a:r>
            <a:r>
              <a:rPr lang="nl-NL" sz="1000" dirty="0"/>
              <a:t>Dit is te verklaren door het aantal content dat geplaatst is. Er worden op </a:t>
            </a:r>
            <a:r>
              <a:rPr lang="nl-NL" sz="1000" dirty="0" err="1"/>
              <a:t>social</a:t>
            </a:r>
            <a:r>
              <a:rPr lang="nl-NL" sz="1000" dirty="0"/>
              <a:t> media elke week minimaal 3 </a:t>
            </a:r>
            <a:r>
              <a:rPr lang="nl-NL" sz="1000" dirty="0" err="1"/>
              <a:t>posts</a:t>
            </a:r>
            <a:r>
              <a:rPr lang="nl-NL" sz="1000" dirty="0"/>
              <a:t> geplaatst sinds ik mijn stage ben begonnen, niet elke post doet het even goed. </a:t>
            </a:r>
          </a:p>
          <a:p>
            <a:pPr>
              <a:buFont typeface="Arial" panose="020B0604020202020204" pitchFamily="34" charset="0"/>
              <a:buChar char="•"/>
            </a:pPr>
            <a:r>
              <a:rPr lang="nl-NL" sz="1000" b="1" dirty="0"/>
              <a:t>Advertentiebereik en -prestaties</a:t>
            </a:r>
            <a:r>
              <a:rPr lang="nl-NL" sz="1000" dirty="0"/>
              <a:t> zijn </a:t>
            </a:r>
            <a:r>
              <a:rPr lang="nl-NL" sz="1000" b="1" dirty="0"/>
              <a:t>nul</a:t>
            </a:r>
            <a:r>
              <a:rPr lang="nl-NL" sz="1000" dirty="0"/>
              <a:t>, wat aangeeft dat alle groei organisch is behaald. Dit is erg positief omdat deze manier van het binnen halen van verkeer het minste geld kost, en dus altijd de voorkeur zal hebben boven betaalde </a:t>
            </a:r>
            <a:r>
              <a:rPr lang="nl-NL" sz="1000" dirty="0" err="1"/>
              <a:t>ads</a:t>
            </a:r>
            <a:r>
              <a:rPr lang="nl-NL" sz="1000" dirty="0"/>
              <a:t>. Aan de andere kant kan het inzetten van gerichte advertenties een strategische aanvulling zijn om het bereik en aantal linkklikken opnieuw te verhogen.</a:t>
            </a:r>
          </a:p>
          <a:p>
            <a:pPr>
              <a:buNone/>
            </a:pPr>
            <a:r>
              <a:rPr lang="nl-NL" sz="1000" b="1" dirty="0"/>
              <a:t>Reflectie</a:t>
            </a:r>
          </a:p>
          <a:p>
            <a:r>
              <a:rPr lang="nl-NL" sz="1000" dirty="0"/>
              <a:t>De groei in weergaven, profielbezoeken en volgers laat zien dat er gedurende mijn stageperiode een mooie groei heeft plaats gevonden op de </a:t>
            </a:r>
            <a:r>
              <a:rPr lang="nl-NL" sz="1000" dirty="0" err="1"/>
              <a:t>social</a:t>
            </a:r>
            <a:r>
              <a:rPr lang="nl-NL" sz="1000" dirty="0"/>
              <a:t> media van </a:t>
            </a:r>
            <a:r>
              <a:rPr lang="nl-NL" sz="1000" dirty="0" err="1"/>
              <a:t>TennisDirect</a:t>
            </a:r>
            <a:r>
              <a:rPr lang="nl-NL" sz="1000" dirty="0"/>
              <a:t>. Het succes is mede te danken aan de geplaatste content over giveaways, daarnaast waren de nieuwe collecties en uitgekomen rackets voor dit jaar een belangrijke reden waarom de interactie met volgers zo groot was. </a:t>
            </a:r>
          </a:p>
          <a:p>
            <a:r>
              <a:rPr lang="nl-NL" sz="1000" dirty="0"/>
              <a:t>CE-Skills: </a:t>
            </a:r>
          </a:p>
          <a:p>
            <a:r>
              <a:rPr lang="nl-NL" sz="1000" kern="100" dirty="0">
                <a:effectLst/>
                <a:ea typeface="Aptos" panose="020B0004020202020204" pitchFamily="34" charset="0"/>
                <a:cs typeface="Arial" panose="020B0604020202020204" pitchFamily="34" charset="0"/>
              </a:rPr>
              <a:t>Zelfsturing: </a:t>
            </a:r>
            <a:r>
              <a:rPr lang="nl-NL" sz="1000" kern="100" dirty="0">
                <a:ea typeface="Aptos" panose="020B0004020202020204" pitchFamily="34" charset="0"/>
                <a:cs typeface="Arial" panose="020B0604020202020204" pitchFamily="34" charset="0"/>
              </a:rPr>
              <a:t>M</a:t>
            </a:r>
            <a:r>
              <a:rPr lang="nl-NL" sz="1000" kern="100" dirty="0">
                <a:effectLst/>
                <a:ea typeface="Aptos" panose="020B0004020202020204" pitchFamily="34" charset="0"/>
                <a:cs typeface="Arial" panose="020B0604020202020204" pitchFamily="34" charset="0"/>
              </a:rPr>
              <a:t>et het creëren van content op </a:t>
            </a:r>
            <a:r>
              <a:rPr lang="nl-NL" sz="1000" kern="100" dirty="0" err="1">
                <a:effectLst/>
                <a:ea typeface="Aptos" panose="020B0004020202020204" pitchFamily="34" charset="0"/>
                <a:cs typeface="Arial" panose="020B0604020202020204" pitchFamily="34" charset="0"/>
              </a:rPr>
              <a:t>social</a:t>
            </a:r>
            <a:r>
              <a:rPr lang="nl-NL" sz="1000" kern="100" dirty="0">
                <a:effectLst/>
                <a:ea typeface="Aptos" panose="020B0004020202020204" pitchFamily="34" charset="0"/>
                <a:cs typeface="Arial" panose="020B0604020202020204" pitchFamily="34" charset="0"/>
              </a:rPr>
              <a:t> media heb ik de CE-</a:t>
            </a:r>
            <a:r>
              <a:rPr lang="nl-NL" sz="1000" kern="100" dirty="0" err="1">
                <a:effectLst/>
                <a:ea typeface="Aptos" panose="020B0004020202020204" pitchFamily="34" charset="0"/>
                <a:cs typeface="Arial" panose="020B0604020202020204" pitchFamily="34" charset="0"/>
              </a:rPr>
              <a:t>skill</a:t>
            </a:r>
            <a:r>
              <a:rPr lang="nl-NL" sz="1000" kern="100" dirty="0">
                <a:effectLst/>
                <a:ea typeface="Aptos" panose="020B0004020202020204" pitchFamily="34" charset="0"/>
                <a:cs typeface="Arial" panose="020B0604020202020204" pitchFamily="34" charset="0"/>
              </a:rPr>
              <a:t> zelfsturing ontwikkeld. Tijdens de contentplanning </a:t>
            </a:r>
            <a:r>
              <a:rPr lang="nl-NL" sz="1000" kern="100" dirty="0">
                <a:ea typeface="Aptos" panose="020B0004020202020204" pitchFamily="34" charset="0"/>
                <a:cs typeface="Arial" panose="020B0604020202020204" pitchFamily="34" charset="0"/>
              </a:rPr>
              <a:t>ben ik zelf op zoek gegaan naar relevante content om te plaatsen, voorbeelden hiervan zijn nieuwe collecties, toernooien die bezig zijn, of het doen van giveaways om de interactie met volgers te vergroten. </a:t>
            </a:r>
            <a:r>
              <a:rPr lang="nl-NL" sz="1000" kern="100" dirty="0">
                <a:effectLst/>
                <a:ea typeface="Aptos" panose="020B0004020202020204" pitchFamily="34" charset="0"/>
                <a:cs typeface="Arial" panose="020B0604020202020204" pitchFamily="34" charset="0"/>
              </a:rPr>
              <a:t>Door kritisch te kijken naar de interesses van volgers van </a:t>
            </a:r>
            <a:r>
              <a:rPr lang="nl-NL" sz="1000" kern="100" dirty="0" err="1">
                <a:effectLst/>
                <a:ea typeface="Aptos" panose="020B0004020202020204" pitchFamily="34" charset="0"/>
                <a:cs typeface="Arial" panose="020B0604020202020204" pitchFamily="34" charset="0"/>
              </a:rPr>
              <a:t>TennisDirect</a:t>
            </a:r>
            <a:r>
              <a:rPr lang="nl-NL" sz="1000" kern="100" dirty="0">
                <a:effectLst/>
                <a:ea typeface="Aptos" panose="020B0004020202020204" pitchFamily="34" charset="0"/>
                <a:cs typeface="Arial" panose="020B0604020202020204" pitchFamily="34" charset="0"/>
              </a:rPr>
              <a:t> op </a:t>
            </a:r>
            <a:r>
              <a:rPr lang="nl-NL" sz="1000" kern="100" dirty="0" err="1">
                <a:effectLst/>
                <a:ea typeface="Aptos" panose="020B0004020202020204" pitchFamily="34" charset="0"/>
                <a:cs typeface="Arial" panose="020B0604020202020204" pitchFamily="34" charset="0"/>
              </a:rPr>
              <a:t>social</a:t>
            </a:r>
            <a:r>
              <a:rPr lang="nl-NL" sz="1000" kern="100" dirty="0">
                <a:effectLst/>
                <a:ea typeface="Aptos" panose="020B0004020202020204" pitchFamily="34" charset="0"/>
                <a:cs typeface="Arial" panose="020B0604020202020204" pitchFamily="34" charset="0"/>
              </a:rPr>
              <a:t> media heb ik het bereik van Instagram en Facebook vergroot, en veel waarde kunnen toevoegen aan de relat</a:t>
            </a:r>
            <a:r>
              <a:rPr lang="nl-NL" sz="1000" kern="100" dirty="0">
                <a:ea typeface="Aptos" panose="020B0004020202020204" pitchFamily="34" charset="0"/>
                <a:cs typeface="Arial" panose="020B0604020202020204" pitchFamily="34" charset="0"/>
              </a:rPr>
              <a:t>ie met klanten. </a:t>
            </a:r>
            <a:r>
              <a:rPr lang="nl-NL" sz="1000" kern="100" dirty="0">
                <a:effectLst/>
                <a:ea typeface="Aptos" panose="020B0004020202020204" pitchFamily="34" charset="0"/>
                <a:cs typeface="Arial" panose="020B0604020202020204" pitchFamily="34" charset="0"/>
              </a:rPr>
              <a:t> </a:t>
            </a:r>
          </a:p>
          <a:p>
            <a:r>
              <a:rPr lang="nl-NL" sz="1000" kern="100" dirty="0">
                <a:effectLst/>
                <a:ea typeface="Aptos" panose="020B0004020202020204" pitchFamily="34" charset="0"/>
                <a:cs typeface="Arial" panose="020B0604020202020204" pitchFamily="34" charset="0"/>
              </a:rPr>
              <a:t>Met het creëren van </a:t>
            </a:r>
            <a:r>
              <a:rPr lang="nl-NL" sz="1000" kern="100" dirty="0">
                <a:ea typeface="Aptos" panose="020B0004020202020204" pitchFamily="34" charset="0"/>
                <a:cs typeface="Arial" panose="020B0604020202020204" pitchFamily="34" charset="0"/>
              </a:rPr>
              <a:t>content op </a:t>
            </a:r>
            <a:r>
              <a:rPr lang="nl-NL" sz="1000" kern="100" dirty="0" err="1">
                <a:ea typeface="Aptos" panose="020B0004020202020204" pitchFamily="34" charset="0"/>
                <a:cs typeface="Arial" panose="020B0604020202020204" pitchFamily="34" charset="0"/>
              </a:rPr>
              <a:t>social</a:t>
            </a:r>
            <a:r>
              <a:rPr lang="nl-NL" sz="1000" kern="100" dirty="0">
                <a:ea typeface="Aptos" panose="020B0004020202020204" pitchFamily="34" charset="0"/>
                <a:cs typeface="Arial" panose="020B0604020202020204" pitchFamily="34" charset="0"/>
              </a:rPr>
              <a:t> media heb ik de </a:t>
            </a:r>
            <a:r>
              <a:rPr lang="nl-NL" sz="1000" kern="100" dirty="0">
                <a:effectLst/>
                <a:ea typeface="Aptos" panose="020B0004020202020204" pitchFamily="34" charset="0"/>
                <a:cs typeface="Arial" panose="020B0604020202020204" pitchFamily="34" charset="0"/>
              </a:rPr>
              <a:t>CE-</a:t>
            </a:r>
            <a:r>
              <a:rPr lang="nl-NL" sz="1000" kern="100" dirty="0" err="1">
                <a:effectLst/>
                <a:ea typeface="Aptos" panose="020B0004020202020204" pitchFamily="34" charset="0"/>
                <a:cs typeface="Arial" panose="020B0604020202020204" pitchFamily="34" charset="0"/>
              </a:rPr>
              <a:t>skill</a:t>
            </a:r>
            <a:r>
              <a:rPr lang="nl-NL" sz="1000" kern="100" dirty="0">
                <a:effectLst/>
                <a:ea typeface="Aptos" panose="020B0004020202020204" pitchFamily="34" charset="0"/>
                <a:cs typeface="Arial" panose="020B0604020202020204" pitchFamily="34" charset="0"/>
              </a:rPr>
              <a:t> commercieel bewustzijn ontwikkeld. Tijdens de contentplanning </a:t>
            </a:r>
            <a:r>
              <a:rPr lang="nl-NL" sz="1000" kern="100" dirty="0">
                <a:ea typeface="Aptos" panose="020B0004020202020204" pitchFamily="34" charset="0"/>
                <a:cs typeface="Arial" panose="020B0604020202020204" pitchFamily="34" charset="0"/>
              </a:rPr>
              <a:t>heb ik onderzocht welke soorten berichten het meeste bereik hadden onder de volgers, en daar heb ik de planning op aangepast. Tijdens de planning heb ik geleerd hoe belangrijk het is om klanten door te linken naar de website, en in veel berichten te verwijzen naar de website bij het promoten van nieuwe collecties. </a:t>
            </a:r>
            <a:r>
              <a:rPr lang="nl-NL" sz="1000" kern="100" dirty="0">
                <a:effectLst/>
                <a:ea typeface="Aptos" panose="020B0004020202020204" pitchFamily="34" charset="0"/>
                <a:cs typeface="Arial" panose="020B0604020202020204" pitchFamily="34" charset="0"/>
              </a:rPr>
              <a:t> </a:t>
            </a:r>
          </a:p>
          <a:p>
            <a:endParaRPr lang="nl-NL" sz="1800" kern="100" dirty="0">
              <a:effectLst/>
              <a:ea typeface="Aptos" panose="020B0004020202020204" pitchFamily="34" charset="0"/>
              <a:cs typeface="Arial" panose="020B0604020202020204" pitchFamily="34" charset="0"/>
            </a:endParaRPr>
          </a:p>
          <a:p>
            <a:endParaRPr lang="nl-NL" sz="1800" dirty="0"/>
          </a:p>
        </p:txBody>
      </p:sp>
    </p:spTree>
    <p:extLst>
      <p:ext uri="{BB962C8B-B14F-4D97-AF65-F5344CB8AC3E}">
        <p14:creationId xmlns:p14="http://schemas.microsoft.com/office/powerpoint/2010/main" val="362892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02" name="Rectangle 3101">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4" name="Rectangle 3103">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F261072-A51F-56A4-A3C0-91C844849A9F}"/>
              </a:ext>
            </a:extLst>
          </p:cNvPr>
          <p:cNvSpPr>
            <a:spLocks noGrp="1"/>
          </p:cNvSpPr>
          <p:nvPr>
            <p:ph type="title"/>
          </p:nvPr>
        </p:nvSpPr>
        <p:spPr>
          <a:xfrm>
            <a:off x="804672" y="802955"/>
            <a:ext cx="4766330" cy="1454051"/>
          </a:xfrm>
        </p:spPr>
        <p:txBody>
          <a:bodyPr>
            <a:normAutofit/>
          </a:bodyPr>
          <a:lstStyle/>
          <a:p>
            <a:r>
              <a:rPr lang="nl-NL" sz="3600">
                <a:solidFill>
                  <a:schemeClr val="tx2"/>
                </a:solidFill>
              </a:rPr>
              <a:t>Inleiding</a:t>
            </a:r>
          </a:p>
        </p:txBody>
      </p:sp>
      <p:sp>
        <p:nvSpPr>
          <p:cNvPr id="3" name="Tijdelijke aanduiding voor inhoud 2">
            <a:extLst>
              <a:ext uri="{FF2B5EF4-FFF2-40B4-BE49-F238E27FC236}">
                <a16:creationId xmlns:a16="http://schemas.microsoft.com/office/drawing/2014/main" id="{BF96291C-59AD-4C07-8B9F-18191CB14C71}"/>
              </a:ext>
            </a:extLst>
          </p:cNvPr>
          <p:cNvSpPr>
            <a:spLocks noGrp="1"/>
          </p:cNvSpPr>
          <p:nvPr>
            <p:ph idx="1"/>
          </p:nvPr>
        </p:nvSpPr>
        <p:spPr>
          <a:xfrm>
            <a:off x="804672" y="2421683"/>
            <a:ext cx="4765949" cy="3353476"/>
          </a:xfrm>
        </p:spPr>
        <p:txBody>
          <a:bodyPr anchor="t">
            <a:normAutofit/>
          </a:bodyPr>
          <a:lstStyle/>
          <a:p>
            <a:pPr>
              <a:buNone/>
            </a:pPr>
            <a:r>
              <a:rPr lang="nl-NL" sz="1100">
                <a:solidFill>
                  <a:schemeClr val="tx2"/>
                </a:solidFill>
              </a:rPr>
              <a:t>In dit beroepsproduct wordt de groei van de socialmediakanalen van TennisDirect over de afgelopen vijf maanden in kaart gebracht. Social media is een belangrijk communicatiemiddel geworden voor organisaties om zichtbaarheid te creëren, doelgroepen te bereiken en interacties aan te gaan. Daarom is het belangrijk om niet alleen actief bezig te zijn met het plaatsen van content, maar ook om resultaten hiervan bij te houden en te analyseren. Tijdens de stageperiode heb ik maandelijks de belangrijkste cijfers bijgehouden, voorbeelden hiervan zijn het aantal volgers, het bereik van berichten en de prestaties van specifieke content. </a:t>
            </a:r>
          </a:p>
          <a:p>
            <a:pPr>
              <a:buNone/>
            </a:pPr>
            <a:r>
              <a:rPr lang="nl-NL" sz="1100">
                <a:solidFill>
                  <a:schemeClr val="tx2"/>
                </a:solidFill>
              </a:rPr>
              <a:t>Deze data geeft inzicht in de resultaten van de socialmediastrategie en zorgt voor het derde beroepsproduct. Het doel van het beroepsproduct is om de groei te laten zien gedurende de stage. Ook is het interressant om te onderzoeken welke content goed heeft gepresteerd en welke verbeterpunten er zijn. De kennis die is opgedaan kan gebruikt worden om in de toekomst de social media van TennisDirect nog beter in te zetten. Daarnaast helpt deze analyse bij mijn leerproces op het gebied van communicatie en data-analyse.</a:t>
            </a:r>
          </a:p>
          <a:p>
            <a:endParaRPr lang="nl-NL" sz="1100">
              <a:solidFill>
                <a:schemeClr val="tx2"/>
              </a:solidFill>
            </a:endParaRPr>
          </a:p>
        </p:txBody>
      </p:sp>
      <p:grpSp>
        <p:nvGrpSpPr>
          <p:cNvPr id="3106" name="Group 3105">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3107" name="Freeform: Shape 3106">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8" name="Freeform: Shape 3107">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9" name="Freeform: Shape 3108">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0" name="Freeform: Shape 3109">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074" name="Picture 2" descr="PassaSports logo animation by Greg Romano on Dribbble">
            <a:extLst>
              <a:ext uri="{FF2B5EF4-FFF2-40B4-BE49-F238E27FC236}">
                <a16:creationId xmlns:a16="http://schemas.microsoft.com/office/drawing/2014/main" id="{D7BA4CC2-6062-FB7B-6171-017002B9A1C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08392" y="2339434"/>
            <a:ext cx="4142232" cy="3102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5678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C994AA-C1B6-F9CE-262D-B2D9198288F6}"/>
              </a:ext>
            </a:extLst>
          </p:cNvPr>
          <p:cNvSpPr>
            <a:spLocks noGrp="1"/>
          </p:cNvSpPr>
          <p:nvPr>
            <p:ph type="title"/>
          </p:nvPr>
        </p:nvSpPr>
        <p:spPr/>
        <p:txBody>
          <a:bodyPr/>
          <a:lstStyle/>
          <a:p>
            <a:r>
              <a:rPr lang="nl-NL" dirty="0"/>
              <a:t>Bijlagen</a:t>
            </a:r>
            <a:br>
              <a:rPr lang="nl-NL" dirty="0"/>
            </a:br>
            <a:endParaRPr lang="nl-NL" dirty="0"/>
          </a:p>
        </p:txBody>
      </p:sp>
      <p:sp>
        <p:nvSpPr>
          <p:cNvPr id="3" name="Tijdelijke aanduiding voor inhoud 2">
            <a:extLst>
              <a:ext uri="{FF2B5EF4-FFF2-40B4-BE49-F238E27FC236}">
                <a16:creationId xmlns:a16="http://schemas.microsoft.com/office/drawing/2014/main" id="{C25C87FE-994D-B74A-7863-52DB0084E85D}"/>
              </a:ext>
            </a:extLst>
          </p:cNvPr>
          <p:cNvSpPr>
            <a:spLocks noGrp="1"/>
          </p:cNvSpPr>
          <p:nvPr>
            <p:ph idx="1"/>
          </p:nvPr>
        </p:nvSpPr>
        <p:spPr>
          <a:xfrm>
            <a:off x="838200" y="1245476"/>
            <a:ext cx="10515600" cy="4931487"/>
          </a:xfrm>
        </p:spPr>
        <p:txBody>
          <a:bodyPr/>
          <a:lstStyle/>
          <a:p>
            <a:r>
              <a:rPr lang="nl-NL" b="0" i="1" dirty="0">
                <a:solidFill>
                  <a:srgbClr val="05103E"/>
                </a:solidFill>
                <a:effectLst/>
                <a:latin typeface="Times New Roman" panose="02020603050405020304" pitchFamily="18" charset="0"/>
              </a:rPr>
              <a:t>TennisDirect.nl</a:t>
            </a:r>
            <a:r>
              <a:rPr lang="nl-NL" b="0" i="0" dirty="0">
                <a:solidFill>
                  <a:srgbClr val="05103E"/>
                </a:solidFill>
                <a:effectLst/>
                <a:latin typeface="Times New Roman" panose="02020603050405020304" pitchFamily="18" charset="0"/>
              </a:rPr>
              <a:t>. (</a:t>
            </a:r>
            <a:r>
              <a:rPr lang="nl-NL" b="0" i="0" dirty="0" err="1">
                <a:solidFill>
                  <a:srgbClr val="05103E"/>
                </a:solidFill>
                <a:effectLst/>
                <a:latin typeface="Times New Roman" panose="02020603050405020304" pitchFamily="18" charset="0"/>
              </a:rPr>
              <a:t>z.d.</a:t>
            </a:r>
            <a:r>
              <a:rPr lang="nl-NL" b="0" i="0" dirty="0">
                <a:solidFill>
                  <a:srgbClr val="05103E"/>
                </a:solidFill>
                <a:effectLst/>
                <a:latin typeface="Times New Roman" panose="02020603050405020304" pitchFamily="18" charset="0"/>
              </a:rPr>
              <a:t>). https://www.instagram.com/tennisdirect/. Geraadpleegd op 12 mei 2025, van https://www.instagram.com/tennisdirect/</a:t>
            </a:r>
          </a:p>
          <a:p>
            <a:r>
              <a:rPr lang="nl-NL" b="0" i="1" dirty="0">
                <a:solidFill>
                  <a:srgbClr val="05103E"/>
                </a:solidFill>
                <a:effectLst/>
                <a:latin typeface="Times New Roman" panose="02020603050405020304" pitchFamily="18" charset="0"/>
              </a:rPr>
              <a:t>Facebook.com</a:t>
            </a:r>
            <a:r>
              <a:rPr lang="nl-NL" b="0" i="0" dirty="0">
                <a:solidFill>
                  <a:srgbClr val="05103E"/>
                </a:solidFill>
                <a:effectLst/>
                <a:latin typeface="Times New Roman" panose="02020603050405020304" pitchFamily="18" charset="0"/>
              </a:rPr>
              <a:t>. (</a:t>
            </a:r>
            <a:r>
              <a:rPr lang="nl-NL" b="0" i="0" dirty="0" err="1">
                <a:solidFill>
                  <a:srgbClr val="05103E"/>
                </a:solidFill>
                <a:effectLst/>
                <a:latin typeface="Times New Roman" panose="02020603050405020304" pitchFamily="18" charset="0"/>
              </a:rPr>
              <a:t>z.d.</a:t>
            </a:r>
            <a:r>
              <a:rPr lang="nl-NL" b="0" i="0" dirty="0">
                <a:solidFill>
                  <a:srgbClr val="05103E"/>
                </a:solidFill>
                <a:effectLst/>
                <a:latin typeface="Times New Roman" panose="02020603050405020304" pitchFamily="18" charset="0"/>
              </a:rPr>
              <a:t>). </a:t>
            </a:r>
            <a:r>
              <a:rPr lang="nl-NL" b="0" i="0" dirty="0" err="1">
                <a:solidFill>
                  <a:srgbClr val="05103E"/>
                </a:solidFill>
                <a:effectLst/>
                <a:latin typeface="Times New Roman" panose="02020603050405020304" pitchFamily="18" charset="0"/>
              </a:rPr>
              <a:t>TennisDirect</a:t>
            </a:r>
            <a:r>
              <a:rPr lang="nl-NL" b="0" i="0" dirty="0">
                <a:solidFill>
                  <a:srgbClr val="05103E"/>
                </a:solidFill>
                <a:effectLst/>
                <a:latin typeface="Times New Roman" panose="02020603050405020304" pitchFamily="18" charset="0"/>
              </a:rPr>
              <a:t>. Geraadpleegd op 12 mei 2025, van https://www.facebook.com/tennisdirect</a:t>
            </a:r>
          </a:p>
          <a:p>
            <a:r>
              <a:rPr lang="nl-NL" dirty="0"/>
              <a:t>Meta Business Suite. (</a:t>
            </a:r>
            <a:r>
              <a:rPr lang="nl-NL" dirty="0" err="1"/>
              <a:t>z.d.</a:t>
            </a:r>
            <a:r>
              <a:rPr lang="nl-NL" dirty="0"/>
              <a:t>). https://business.meta.com/. Geraadpleegd op 12 mei 2025, van https://business.meta.com/</a:t>
            </a:r>
          </a:p>
        </p:txBody>
      </p:sp>
      <p:pic>
        <p:nvPicPr>
          <p:cNvPr id="10242" name="Picture 2" descr="PassaSports logo animation by Greg Romano on Dribbble">
            <a:extLst>
              <a:ext uri="{FF2B5EF4-FFF2-40B4-BE49-F238E27FC236}">
                <a16:creationId xmlns:a16="http://schemas.microsoft.com/office/drawing/2014/main" id="{17C42A5A-7F2C-DD8A-A168-9710854534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8975" y="4464050"/>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60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B0C79D-0F3B-4E07-0C49-7FAE322F4F32}"/>
              </a:ext>
            </a:extLst>
          </p:cNvPr>
          <p:cNvSpPr>
            <a:spLocks noGrp="1"/>
          </p:cNvSpPr>
          <p:nvPr>
            <p:ph type="title"/>
          </p:nvPr>
        </p:nvSpPr>
        <p:spPr/>
        <p:txBody>
          <a:bodyPr/>
          <a:lstStyle/>
          <a:p>
            <a:r>
              <a:rPr lang="nl-NL" dirty="0"/>
              <a:t>Inhoud</a:t>
            </a:r>
          </a:p>
        </p:txBody>
      </p:sp>
      <p:graphicFrame>
        <p:nvGraphicFramePr>
          <p:cNvPr id="4100" name="Tijdelijke aanduiding voor inhoud 2">
            <a:extLst>
              <a:ext uri="{FF2B5EF4-FFF2-40B4-BE49-F238E27FC236}">
                <a16:creationId xmlns:a16="http://schemas.microsoft.com/office/drawing/2014/main" id="{E0F38A1B-CCE4-BA2E-E51F-3877A5381E3B}"/>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descr="PassaSports logo animation by Greg Romano on Dribbble">
            <a:extLst>
              <a:ext uri="{FF2B5EF4-FFF2-40B4-BE49-F238E27FC236}">
                <a16:creationId xmlns:a16="http://schemas.microsoft.com/office/drawing/2014/main" id="{DB8F147B-BEF0-4C84-39B2-678D3CDE280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09970" y="365125"/>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737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0" name="Rectangle 51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1" name="Rectangle 51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1" name="Rectangle 51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2" name="Rectangle 51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43" name="Freeform: Shape 51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144" name="Rectangle 51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18BBBA8-49E0-6591-07BC-AEE430140C22}"/>
              </a:ext>
            </a:extLst>
          </p:cNvPr>
          <p:cNvSpPr>
            <a:spLocks noGrp="1"/>
          </p:cNvSpPr>
          <p:nvPr>
            <p:ph type="title"/>
          </p:nvPr>
        </p:nvSpPr>
        <p:spPr>
          <a:xfrm>
            <a:off x="466722" y="586855"/>
            <a:ext cx="3201366" cy="3387497"/>
          </a:xfrm>
        </p:spPr>
        <p:txBody>
          <a:bodyPr anchor="b">
            <a:normAutofit/>
          </a:bodyPr>
          <a:lstStyle/>
          <a:p>
            <a:pPr algn="r"/>
            <a:r>
              <a:rPr lang="nl-NL" sz="4000">
                <a:solidFill>
                  <a:srgbClr val="FFFFFF"/>
                </a:solidFill>
              </a:rPr>
              <a:t>Doelstellingen</a:t>
            </a:r>
          </a:p>
        </p:txBody>
      </p:sp>
      <p:sp>
        <p:nvSpPr>
          <p:cNvPr id="3" name="Tijdelijke aanduiding voor inhoud 2">
            <a:extLst>
              <a:ext uri="{FF2B5EF4-FFF2-40B4-BE49-F238E27FC236}">
                <a16:creationId xmlns:a16="http://schemas.microsoft.com/office/drawing/2014/main" id="{84D2F4D5-6BFF-56B6-7BA2-3A38DA057754}"/>
              </a:ext>
            </a:extLst>
          </p:cNvPr>
          <p:cNvSpPr>
            <a:spLocks noGrp="1"/>
          </p:cNvSpPr>
          <p:nvPr>
            <p:ph idx="1"/>
          </p:nvPr>
        </p:nvSpPr>
        <p:spPr>
          <a:xfrm>
            <a:off x="4581727" y="649480"/>
            <a:ext cx="3025303" cy="5546047"/>
          </a:xfrm>
        </p:spPr>
        <p:txBody>
          <a:bodyPr anchor="ctr">
            <a:normAutofit/>
          </a:bodyPr>
          <a:lstStyle/>
          <a:p>
            <a:pPr marL="0" indent="0">
              <a:buNone/>
            </a:pPr>
            <a:r>
              <a:rPr lang="nl-NL" sz="1100" b="1"/>
              <a:t>Doelstelling van de organisatie op social media</a:t>
            </a:r>
            <a:endParaRPr lang="nl-NL" sz="1100"/>
          </a:p>
          <a:p>
            <a:r>
              <a:rPr lang="nl-NL" sz="1100">
                <a:ea typeface="+mn-lt"/>
                <a:cs typeface="+mn-lt"/>
              </a:rPr>
              <a:t>TennisDirect streeft ernaar om haar online zichtbaarheid en merkbetrokkenheid aanzienlijk te vergroten via sociale mediakanalen. Voor de afgelopen maanden waren er de volgende concrete doelen vastgesteld. Het bedrijf hoopt dit te realiseren door middel van eigen content, maar ook in samenwerking met partners. </a:t>
            </a:r>
            <a:endParaRPr lang="nl-NL" sz="1100"/>
          </a:p>
          <a:p>
            <a:pPr marL="0" indent="0">
              <a:buNone/>
            </a:pPr>
            <a:r>
              <a:rPr lang="nl-NL" sz="1100" b="1"/>
              <a:t>Algemene doelstellingen</a:t>
            </a:r>
            <a:endParaRPr lang="nl-NL" sz="1100"/>
          </a:p>
          <a:p>
            <a:r>
              <a:rPr lang="nl-NL" sz="1100">
                <a:ea typeface="+mn-lt"/>
                <a:cs typeface="+mn-lt"/>
              </a:rPr>
              <a:t>Het vergroten van het aantal volgers op social media, daarbij ligt de focus op Instagram.</a:t>
            </a:r>
            <a:endParaRPr lang="nl-NL" sz="1100"/>
          </a:p>
          <a:p>
            <a:r>
              <a:rPr lang="nl-NL" sz="1100">
                <a:ea typeface="+mn-lt"/>
                <a:cs typeface="+mn-lt"/>
              </a:rPr>
              <a:t>Het verbeteren van de betrokkenheid met de doelgroep.</a:t>
            </a:r>
            <a:endParaRPr lang="nl-NL" sz="1100"/>
          </a:p>
          <a:p>
            <a:r>
              <a:rPr lang="nl-NL" sz="1100">
                <a:ea typeface="+mn-lt"/>
                <a:cs typeface="+mn-lt"/>
              </a:rPr>
              <a:t>Het stimuleren van verkeer naar de officiële website vanuit social media posts.</a:t>
            </a:r>
            <a:endParaRPr lang="nl-NL" sz="1100"/>
          </a:p>
          <a:p>
            <a:pPr marL="0" indent="0">
              <a:buNone/>
            </a:pPr>
            <a:endParaRPr lang="nl-NL" sz="1100" b="1" u="sng"/>
          </a:p>
          <a:p>
            <a:pPr marL="0" indent="0">
              <a:buNone/>
            </a:pPr>
            <a:r>
              <a:rPr lang="nl-NL" sz="1100" b="1" u="sng"/>
              <a:t>Instagram doelstellingen</a:t>
            </a:r>
            <a:endParaRPr lang="nl-NL" sz="1100" u="sng"/>
          </a:p>
          <a:p>
            <a:r>
              <a:rPr lang="nl-NL" sz="1100" b="1">
                <a:ea typeface="+mn-lt"/>
                <a:cs typeface="+mn-lt"/>
              </a:rPr>
              <a:t>Aantal volgers:</a:t>
            </a:r>
            <a:r>
              <a:rPr lang="nl-NL" sz="1100">
                <a:ea typeface="+mn-lt"/>
                <a:cs typeface="+mn-lt"/>
              </a:rPr>
              <a:t> Minimaal </a:t>
            </a:r>
            <a:r>
              <a:rPr lang="nl-NL" sz="1100" b="1">
                <a:ea typeface="+mn-lt"/>
                <a:cs typeface="+mn-lt"/>
              </a:rPr>
              <a:t>6.000 </a:t>
            </a:r>
            <a:r>
              <a:rPr lang="nl-NL" sz="1100">
                <a:ea typeface="+mn-lt"/>
                <a:cs typeface="+mn-lt"/>
              </a:rPr>
              <a:t>volgers vóór 1 Juni 2025.</a:t>
            </a:r>
            <a:endParaRPr lang="nl-NL" sz="1100"/>
          </a:p>
          <a:p>
            <a:r>
              <a:rPr lang="nl-NL" sz="1100" b="1">
                <a:ea typeface="+mn-lt"/>
                <a:cs typeface="+mn-lt"/>
              </a:rPr>
              <a:t>Bereik:</a:t>
            </a:r>
            <a:r>
              <a:rPr lang="nl-NL" sz="1100">
                <a:ea typeface="+mn-lt"/>
                <a:cs typeface="+mn-lt"/>
              </a:rPr>
              <a:t> Minimaal </a:t>
            </a:r>
            <a:r>
              <a:rPr lang="nl-NL" sz="1100" b="1">
                <a:ea typeface="+mn-lt"/>
                <a:cs typeface="+mn-lt"/>
              </a:rPr>
              <a:t>250.000 </a:t>
            </a:r>
            <a:r>
              <a:rPr lang="nl-NL" sz="1100">
                <a:ea typeface="+mn-lt"/>
                <a:cs typeface="+mn-lt"/>
              </a:rPr>
              <a:t>weergaven op het profiel in de periode Januari-Juni.</a:t>
            </a:r>
            <a:endParaRPr lang="nl-NL" sz="1100"/>
          </a:p>
          <a:p>
            <a:r>
              <a:rPr lang="nl-NL" sz="1100" b="1">
                <a:ea typeface="+mn-lt"/>
                <a:cs typeface="+mn-lt"/>
              </a:rPr>
              <a:t>Doelstelling engagement:</a:t>
            </a:r>
            <a:r>
              <a:rPr lang="nl-NL" sz="1100">
                <a:ea typeface="+mn-lt"/>
                <a:cs typeface="+mn-lt"/>
              </a:rPr>
              <a:t> </a:t>
            </a:r>
            <a:r>
              <a:rPr lang="nl-NL" sz="1100" b="1">
                <a:ea typeface="+mn-lt"/>
                <a:cs typeface="+mn-lt"/>
              </a:rPr>
              <a:t>6.000</a:t>
            </a:r>
            <a:r>
              <a:rPr lang="nl-NL" sz="1100">
                <a:ea typeface="+mn-lt"/>
                <a:cs typeface="+mn-lt"/>
              </a:rPr>
              <a:t> interacties op berichten (likes, reacties, shares, opgeslagen posts).</a:t>
            </a:r>
            <a:endParaRPr lang="nl-NL" sz="1100"/>
          </a:p>
          <a:p>
            <a:pPr marL="0" indent="0">
              <a:buNone/>
            </a:pPr>
            <a:endParaRPr lang="nl-NL" sz="1100"/>
          </a:p>
        </p:txBody>
      </p:sp>
      <p:pic>
        <p:nvPicPr>
          <p:cNvPr id="5122" name="Picture 2" descr="PassaSports logo animation by Greg Romano on Dribbble">
            <a:extLst>
              <a:ext uri="{FF2B5EF4-FFF2-40B4-BE49-F238E27FC236}">
                <a16:creationId xmlns:a16="http://schemas.microsoft.com/office/drawing/2014/main" id="{13ECCF39-9567-DFCB-1611-9FF8B77947D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09502" y="2080769"/>
            <a:ext cx="3615776" cy="270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70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49" name="Rectangle 6150">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52" name="Group 6152">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6154" name="Freeform: Shape 6153">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6155" name="Freeform: Shape 6154">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6156" name="Freeform: Shape 6155">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6157" name="Freeform: Shape 6156">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159" name="Group 6158">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6160" name="Freeform: Shape 6159">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1" name="Freeform: Shape 6160">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2" name="Freeform: Shape 6161">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3" name="Freeform: Shape 6162">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FB11107F-E01C-F1EB-A167-B1D09BEAD762}"/>
              </a:ext>
            </a:extLst>
          </p:cNvPr>
          <p:cNvSpPr>
            <a:spLocks noGrp="1"/>
          </p:cNvSpPr>
          <p:nvPr>
            <p:ph type="title"/>
          </p:nvPr>
        </p:nvSpPr>
        <p:spPr>
          <a:xfrm>
            <a:off x="804672" y="802955"/>
            <a:ext cx="5145024" cy="1454051"/>
          </a:xfrm>
        </p:spPr>
        <p:txBody>
          <a:bodyPr anchor="b">
            <a:normAutofit/>
          </a:bodyPr>
          <a:lstStyle/>
          <a:p>
            <a:r>
              <a:rPr lang="nl-NL" sz="3600">
                <a:solidFill>
                  <a:schemeClr val="tx2"/>
                </a:solidFill>
              </a:rPr>
              <a:t>Startmeting Instagram</a:t>
            </a:r>
          </a:p>
        </p:txBody>
      </p:sp>
      <p:pic>
        <p:nvPicPr>
          <p:cNvPr id="6146" name="Picture 2" descr="PassaSports logo animation by Greg Romano on Dribbble">
            <a:extLst>
              <a:ext uri="{FF2B5EF4-FFF2-40B4-BE49-F238E27FC236}">
                <a16:creationId xmlns:a16="http://schemas.microsoft.com/office/drawing/2014/main" id="{FCC34981-375A-476D-5DA2-D9B439C3D56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4E16416B-CC52-01E1-8420-9F23C1165902}"/>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a:solidFill>
                  <a:schemeClr val="tx2"/>
                </a:solidFill>
              </a:rPr>
              <a:t>De volgende data komt uit de maand voordat ik mijn stageperiode begon, dat is van 9 December tot 9 Januari</a:t>
            </a:r>
          </a:p>
          <a:p>
            <a:pPr marL="0" indent="0">
              <a:buNone/>
            </a:pPr>
            <a:endParaRPr lang="nl-NL" sz="1800">
              <a:solidFill>
                <a:schemeClr val="tx2"/>
              </a:solidFill>
            </a:endParaRPr>
          </a:p>
          <a:p>
            <a:r>
              <a:rPr lang="nl-NL" sz="1800">
                <a:solidFill>
                  <a:schemeClr val="tx2"/>
                </a:solidFill>
              </a:rPr>
              <a:t>Weergaven: 209.200 (+269 %)</a:t>
            </a:r>
          </a:p>
          <a:p>
            <a:r>
              <a:rPr lang="nl-NL" sz="1800">
                <a:solidFill>
                  <a:schemeClr val="tx2"/>
                </a:solidFill>
              </a:rPr>
              <a:t>Bereik: 83.000.  (+311%)</a:t>
            </a:r>
          </a:p>
          <a:p>
            <a:r>
              <a:rPr lang="nl-NL" sz="1800">
                <a:solidFill>
                  <a:schemeClr val="tx2"/>
                </a:solidFill>
              </a:rPr>
              <a:t>Klikken op link: 1.200 (+449%)</a:t>
            </a:r>
          </a:p>
          <a:p>
            <a:r>
              <a:rPr lang="nl-NL" sz="1800">
                <a:solidFill>
                  <a:schemeClr val="tx2"/>
                </a:solidFill>
              </a:rPr>
              <a:t>Bezoeken: 1.000 (+5,3%)</a:t>
            </a:r>
          </a:p>
          <a:p>
            <a:r>
              <a:rPr lang="nl-NL" sz="1800">
                <a:solidFill>
                  <a:schemeClr val="tx2"/>
                </a:solidFill>
              </a:rPr>
              <a:t>Volgers: -140 (-15,2%)</a:t>
            </a:r>
          </a:p>
        </p:txBody>
      </p:sp>
      <p:pic>
        <p:nvPicPr>
          <p:cNvPr id="4" name="Afbeelding 3">
            <a:extLst>
              <a:ext uri="{FF2B5EF4-FFF2-40B4-BE49-F238E27FC236}">
                <a16:creationId xmlns:a16="http://schemas.microsoft.com/office/drawing/2014/main" id="{A46B1C7D-602F-DA41-4205-78828D19083D}"/>
              </a:ext>
            </a:extLst>
          </p:cNvPr>
          <p:cNvPicPr>
            <a:picLocks noChangeAspect="1"/>
          </p:cNvPicPr>
          <p:nvPr/>
        </p:nvPicPr>
        <p:blipFill>
          <a:blip r:embed="rId3"/>
          <a:stretch>
            <a:fillRect/>
          </a:stretch>
        </p:blipFill>
        <p:spPr>
          <a:xfrm>
            <a:off x="9633727" y="3863170"/>
            <a:ext cx="1996361" cy="1996361"/>
          </a:xfrm>
          <a:prstGeom prst="rect">
            <a:avLst/>
          </a:prstGeom>
        </p:spPr>
      </p:pic>
    </p:spTree>
    <p:extLst>
      <p:ext uri="{BB962C8B-B14F-4D97-AF65-F5344CB8AC3E}">
        <p14:creationId xmlns:p14="http://schemas.microsoft.com/office/powerpoint/2010/main" val="193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682E97A-3E9A-B652-42A9-08E28E01260F}"/>
            </a:ext>
          </a:extLst>
        </p:cNvPr>
        <p:cNvGrpSpPr/>
        <p:nvPr/>
      </p:nvGrpSpPr>
      <p:grpSpPr>
        <a:xfrm>
          <a:off x="0" y="0"/>
          <a:ext cx="0" cy="0"/>
          <a:chOff x="0" y="0"/>
          <a:chExt cx="0" cy="0"/>
        </a:xfrm>
      </p:grpSpPr>
      <p:sp useBgFill="1">
        <p:nvSpPr>
          <p:cNvPr id="17415" name="Rectangle 17414">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417" name="Group 17416">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7418" name="Freeform: Shape 17417">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7419" name="Freeform: Shape 17418">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7420" name="Freeform: Shape 17419">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7421" name="Freeform: Shape 17420">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7423" name="Group 17422">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17424" name="Freeform: Shape 17423">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25" name="Freeform: Shape 17424">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26" name="Freeform: Shape 17425">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27" name="Freeform: Shape 17426">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0B6DFD56-6E91-C04F-BEFC-CBB324DBBADA}"/>
              </a:ext>
            </a:extLst>
          </p:cNvPr>
          <p:cNvSpPr>
            <a:spLocks noGrp="1"/>
          </p:cNvSpPr>
          <p:nvPr>
            <p:ph type="title"/>
          </p:nvPr>
        </p:nvSpPr>
        <p:spPr>
          <a:xfrm>
            <a:off x="804672" y="802955"/>
            <a:ext cx="5145024" cy="1454051"/>
          </a:xfrm>
        </p:spPr>
        <p:txBody>
          <a:bodyPr anchor="b">
            <a:normAutofit/>
          </a:bodyPr>
          <a:lstStyle/>
          <a:p>
            <a:r>
              <a:rPr lang="nl-NL" sz="3600">
                <a:solidFill>
                  <a:schemeClr val="tx2"/>
                </a:solidFill>
              </a:rPr>
              <a:t>Startmeting Facebook</a:t>
            </a:r>
          </a:p>
        </p:txBody>
      </p:sp>
      <p:pic>
        <p:nvPicPr>
          <p:cNvPr id="6146" name="Picture 2" descr="PassaSports logo animation by Greg Romano on Dribbble">
            <a:extLst>
              <a:ext uri="{FF2B5EF4-FFF2-40B4-BE49-F238E27FC236}">
                <a16:creationId xmlns:a16="http://schemas.microsoft.com/office/drawing/2014/main" id="{DCE6B616-A80A-E771-4C9D-89C0AACEBA0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1690F6CD-EC39-C9D5-10DB-BAB9048074B0}"/>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a:solidFill>
                  <a:schemeClr val="tx2"/>
                </a:solidFill>
              </a:rPr>
              <a:t>De volgende data komt uit de maand voordat ik mijn stageperiode begon, dat is van 9 December tot 9 Januari</a:t>
            </a:r>
          </a:p>
          <a:p>
            <a:pPr marL="0" indent="0">
              <a:buNone/>
            </a:pPr>
            <a:endParaRPr lang="nl-NL" sz="1800">
              <a:solidFill>
                <a:schemeClr val="tx2"/>
              </a:solidFill>
            </a:endParaRPr>
          </a:p>
          <a:p>
            <a:r>
              <a:rPr lang="nl-NL" sz="1800">
                <a:solidFill>
                  <a:schemeClr val="tx2"/>
                </a:solidFill>
              </a:rPr>
              <a:t>Weergaven: 15.600 (-57,6%)</a:t>
            </a:r>
          </a:p>
          <a:p>
            <a:r>
              <a:rPr lang="nl-NL" sz="1800">
                <a:solidFill>
                  <a:schemeClr val="tx2"/>
                </a:solidFill>
              </a:rPr>
              <a:t>Bereik: 4.900 (-26,8%)</a:t>
            </a:r>
          </a:p>
          <a:p>
            <a:r>
              <a:rPr lang="nl-NL" sz="1800">
                <a:solidFill>
                  <a:schemeClr val="tx2"/>
                </a:solidFill>
              </a:rPr>
              <a:t>Klikken op link: 0 (0)</a:t>
            </a:r>
          </a:p>
          <a:p>
            <a:r>
              <a:rPr lang="nl-NL" sz="1800">
                <a:solidFill>
                  <a:schemeClr val="tx2"/>
                </a:solidFill>
              </a:rPr>
              <a:t>Bezoeken: 601 (-35,6%)</a:t>
            </a:r>
          </a:p>
          <a:p>
            <a:r>
              <a:rPr lang="nl-NL" sz="1800">
                <a:solidFill>
                  <a:schemeClr val="tx2"/>
                </a:solidFill>
              </a:rPr>
              <a:t>Volgers: 27 (145%)</a:t>
            </a:r>
          </a:p>
        </p:txBody>
      </p:sp>
      <p:pic>
        <p:nvPicPr>
          <p:cNvPr id="17410" name="Picture 2" descr="Facebook new 2020 Logo PNG Vector (SVG) Free Download">
            <a:extLst>
              <a:ext uri="{FF2B5EF4-FFF2-40B4-BE49-F238E27FC236}">
                <a16:creationId xmlns:a16="http://schemas.microsoft.com/office/drawing/2014/main" id="{E3878B2F-4E4A-1C4F-81DB-7397D432B05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239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E6EC027-8432-AAF0-42BE-EE1311FD9AAD}"/>
            </a:ext>
          </a:extLst>
        </p:cNvPr>
        <p:cNvGrpSpPr/>
        <p:nvPr/>
      </p:nvGrpSpPr>
      <p:grpSpPr>
        <a:xfrm>
          <a:off x="0" y="0"/>
          <a:ext cx="0" cy="0"/>
          <a:chOff x="0" y="0"/>
          <a:chExt cx="0" cy="0"/>
        </a:xfrm>
      </p:grpSpPr>
      <p:sp useBgFill="1">
        <p:nvSpPr>
          <p:cNvPr id="11271" name="Rectangle 11270">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73" name="Group 11272">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1274" name="Freeform: Shape 11273">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275" name="Freeform: Shape 11274">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276" name="Freeform: Shape 11275">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277" name="Freeform: Shape 11276">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1279" name="Group 11278">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11280" name="Freeform: Shape 11279">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81" name="Freeform: Shape 11280">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82" name="Freeform: Shape 11281">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83" name="Freeform: Shape 11282">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773B8A40-E088-46AA-863A-FC624042964F}"/>
              </a:ext>
            </a:extLst>
          </p:cNvPr>
          <p:cNvSpPr>
            <a:spLocks noGrp="1"/>
          </p:cNvSpPr>
          <p:nvPr>
            <p:ph type="title"/>
          </p:nvPr>
        </p:nvSpPr>
        <p:spPr>
          <a:xfrm>
            <a:off x="804672" y="802955"/>
            <a:ext cx="5145024" cy="1454051"/>
          </a:xfrm>
        </p:spPr>
        <p:txBody>
          <a:bodyPr anchor="b">
            <a:normAutofit/>
          </a:bodyPr>
          <a:lstStyle/>
          <a:p>
            <a:r>
              <a:rPr lang="nl-NL" sz="3600">
                <a:solidFill>
                  <a:schemeClr val="tx2"/>
                </a:solidFill>
              </a:rPr>
              <a:t>Maand 1 Instagram (9 Januari – 9 Februari)</a:t>
            </a:r>
          </a:p>
        </p:txBody>
      </p:sp>
      <p:pic>
        <p:nvPicPr>
          <p:cNvPr id="6146" name="Picture 2" descr="PassaSports logo animation by Greg Romano on Dribbble">
            <a:extLst>
              <a:ext uri="{FF2B5EF4-FFF2-40B4-BE49-F238E27FC236}">
                <a16:creationId xmlns:a16="http://schemas.microsoft.com/office/drawing/2014/main" id="{11D7E812-23E5-F2E2-D503-78F5F2D52A8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88933338-AAE4-2875-A7EF-763378F906EB}"/>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a:solidFill>
                  <a:schemeClr val="tx2"/>
                </a:solidFill>
              </a:rPr>
              <a:t>De volgende data komt uit de eerste maand van mijn stageperiode,  dat is van 9 Januari tot 9 Februari</a:t>
            </a:r>
          </a:p>
          <a:p>
            <a:pPr marL="0" indent="0">
              <a:buNone/>
            </a:pPr>
            <a:endParaRPr lang="nl-NL" sz="1800">
              <a:solidFill>
                <a:schemeClr val="tx2"/>
              </a:solidFill>
            </a:endParaRPr>
          </a:p>
          <a:p>
            <a:r>
              <a:rPr lang="nl-NL" sz="1800">
                <a:solidFill>
                  <a:schemeClr val="tx2"/>
                </a:solidFill>
              </a:rPr>
              <a:t>Weergaven: 167.100 (-20,8%)</a:t>
            </a:r>
          </a:p>
          <a:p>
            <a:r>
              <a:rPr lang="nl-NL" sz="1800">
                <a:solidFill>
                  <a:schemeClr val="tx2"/>
                </a:solidFill>
              </a:rPr>
              <a:t>Bereik: 48.400 (-42,2%)</a:t>
            </a:r>
          </a:p>
          <a:p>
            <a:r>
              <a:rPr lang="nl-NL" sz="1800">
                <a:solidFill>
                  <a:schemeClr val="tx2"/>
                </a:solidFill>
              </a:rPr>
              <a:t>Klikken op link: 79 (-93,4%)</a:t>
            </a:r>
          </a:p>
          <a:p>
            <a:r>
              <a:rPr lang="nl-NL" sz="1800">
                <a:solidFill>
                  <a:schemeClr val="tx2"/>
                </a:solidFill>
              </a:rPr>
              <a:t>Bezoeken: 3.600 (+260%)</a:t>
            </a:r>
          </a:p>
          <a:p>
            <a:r>
              <a:rPr lang="nl-NL" sz="1800">
                <a:solidFill>
                  <a:schemeClr val="tx2"/>
                </a:solidFill>
              </a:rPr>
              <a:t>Volgers: + 570 (304%)</a:t>
            </a:r>
          </a:p>
        </p:txBody>
      </p:sp>
      <p:pic>
        <p:nvPicPr>
          <p:cNvPr id="11266" name="Picture 2" descr="Instagram Logo PNG Vector (EPS) Free Download">
            <a:extLst>
              <a:ext uri="{FF2B5EF4-FFF2-40B4-BE49-F238E27FC236}">
                <a16:creationId xmlns:a16="http://schemas.microsoft.com/office/drawing/2014/main" id="{96221504-CC81-780A-EF62-580AA23A3BB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369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EF5B17B-C41D-FBC1-F328-BD53E953F580}"/>
            </a:ext>
          </a:extLst>
        </p:cNvPr>
        <p:cNvGrpSpPr/>
        <p:nvPr/>
      </p:nvGrpSpPr>
      <p:grpSpPr>
        <a:xfrm>
          <a:off x="0" y="0"/>
          <a:ext cx="0" cy="0"/>
          <a:chOff x="0" y="0"/>
          <a:chExt cx="0" cy="0"/>
        </a:xfrm>
      </p:grpSpPr>
      <p:sp useBgFill="1">
        <p:nvSpPr>
          <p:cNvPr id="18439" name="Rectangle 18438">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441" name="Group 18440">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8442" name="Freeform: Shape 18441">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8443" name="Freeform: Shape 18442">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8444" name="Freeform: Shape 18443">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8445" name="Freeform: Shape 18444">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8447" name="Group 18446">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18448" name="Freeform: Shape 18447">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49" name="Freeform: Shape 18448">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50" name="Freeform: Shape 18449">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51" name="Freeform: Shape 18450">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4128E96C-039D-7D50-1CAE-FC0A9C0FD733}"/>
              </a:ext>
            </a:extLst>
          </p:cNvPr>
          <p:cNvSpPr>
            <a:spLocks noGrp="1"/>
          </p:cNvSpPr>
          <p:nvPr>
            <p:ph type="title"/>
          </p:nvPr>
        </p:nvSpPr>
        <p:spPr>
          <a:xfrm>
            <a:off x="804672" y="802955"/>
            <a:ext cx="5145024" cy="1454051"/>
          </a:xfrm>
        </p:spPr>
        <p:txBody>
          <a:bodyPr anchor="b">
            <a:normAutofit/>
          </a:bodyPr>
          <a:lstStyle/>
          <a:p>
            <a:r>
              <a:rPr lang="nl-NL" sz="3600">
                <a:solidFill>
                  <a:schemeClr val="tx2"/>
                </a:solidFill>
              </a:rPr>
              <a:t>Maand 1 Facebook (9 Januari – 9 Februari)</a:t>
            </a:r>
          </a:p>
        </p:txBody>
      </p:sp>
      <p:pic>
        <p:nvPicPr>
          <p:cNvPr id="6146" name="Picture 2" descr="PassaSports logo animation by Greg Romano on Dribbble">
            <a:extLst>
              <a:ext uri="{FF2B5EF4-FFF2-40B4-BE49-F238E27FC236}">
                <a16:creationId xmlns:a16="http://schemas.microsoft.com/office/drawing/2014/main" id="{DD4FD207-6C47-B4D1-AD94-E6BC920895B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06011B1E-4F1A-FF9B-78E8-525823D7E762}"/>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a:solidFill>
                  <a:schemeClr val="tx2"/>
                </a:solidFill>
              </a:rPr>
              <a:t>De volgende data komt uit de eerste maand van mijn stageperiode,  dat is van 9 Januari tot 9 Februari</a:t>
            </a:r>
          </a:p>
          <a:p>
            <a:pPr marL="0" indent="0">
              <a:buNone/>
            </a:pPr>
            <a:endParaRPr lang="nl-NL" sz="1800">
              <a:solidFill>
                <a:schemeClr val="tx2"/>
              </a:solidFill>
            </a:endParaRPr>
          </a:p>
          <a:p>
            <a:r>
              <a:rPr lang="nl-NL" sz="1800">
                <a:solidFill>
                  <a:schemeClr val="tx2"/>
                </a:solidFill>
              </a:rPr>
              <a:t>Weergaven: 38.500 (+162%)</a:t>
            </a:r>
          </a:p>
          <a:p>
            <a:r>
              <a:rPr lang="nl-NL" sz="1800">
                <a:solidFill>
                  <a:schemeClr val="tx2"/>
                </a:solidFill>
              </a:rPr>
              <a:t>Bereik: 6.300 (+20,6%)</a:t>
            </a:r>
          </a:p>
          <a:p>
            <a:r>
              <a:rPr lang="nl-NL" sz="1800">
                <a:solidFill>
                  <a:schemeClr val="tx2"/>
                </a:solidFill>
              </a:rPr>
              <a:t>Klikken op link: 29 (+100%)</a:t>
            </a:r>
          </a:p>
          <a:p>
            <a:r>
              <a:rPr lang="nl-NL" sz="1800">
                <a:solidFill>
                  <a:schemeClr val="tx2"/>
                </a:solidFill>
              </a:rPr>
              <a:t>Bezoeken: 708 (+17,2%)</a:t>
            </a:r>
          </a:p>
          <a:p>
            <a:r>
              <a:rPr lang="nl-NL" sz="1800">
                <a:solidFill>
                  <a:schemeClr val="tx2"/>
                </a:solidFill>
              </a:rPr>
              <a:t>Volgers: +6 (-80%)</a:t>
            </a:r>
          </a:p>
        </p:txBody>
      </p:sp>
      <p:pic>
        <p:nvPicPr>
          <p:cNvPr id="18434" name="Picture 2" descr="Facebook new 2020 Logo PNG Vector (SVG) Free Download">
            <a:extLst>
              <a:ext uri="{FF2B5EF4-FFF2-40B4-BE49-F238E27FC236}">
                <a16:creationId xmlns:a16="http://schemas.microsoft.com/office/drawing/2014/main" id="{732E3E6B-981B-FD31-3D96-61EC4AA3E5C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99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906255D-9888-D6A6-7F37-3CDCEB71AC34}"/>
            </a:ext>
          </a:extLst>
        </p:cNvPr>
        <p:cNvGrpSpPr/>
        <p:nvPr/>
      </p:nvGrpSpPr>
      <p:grpSpPr>
        <a:xfrm>
          <a:off x="0" y="0"/>
          <a:ext cx="0" cy="0"/>
          <a:chOff x="0" y="0"/>
          <a:chExt cx="0" cy="0"/>
        </a:xfrm>
      </p:grpSpPr>
      <p:sp useBgFill="1">
        <p:nvSpPr>
          <p:cNvPr id="13319" name="Rectangle 13318">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321" name="Group 13320">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3322" name="Freeform: Shape 13321">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3323" name="Freeform: Shape 13322">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3324" name="Freeform: Shape 13323">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3325" name="Freeform: Shape 13324">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327" name="Group 13326">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13328" name="Freeform: Shape 13327">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9" name="Freeform: Shape 13328">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30" name="Freeform: Shape 13329">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31" name="Freeform: Shape 13330">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4FFF5FA3-671F-2685-FAC1-2B63D0D19CB5}"/>
              </a:ext>
            </a:extLst>
          </p:cNvPr>
          <p:cNvSpPr>
            <a:spLocks noGrp="1"/>
          </p:cNvSpPr>
          <p:nvPr>
            <p:ph type="title"/>
          </p:nvPr>
        </p:nvSpPr>
        <p:spPr>
          <a:xfrm>
            <a:off x="804672" y="802955"/>
            <a:ext cx="5145024" cy="1454051"/>
          </a:xfrm>
        </p:spPr>
        <p:txBody>
          <a:bodyPr anchor="b">
            <a:normAutofit/>
          </a:bodyPr>
          <a:lstStyle/>
          <a:p>
            <a:r>
              <a:rPr lang="nl-NL" sz="3600">
                <a:solidFill>
                  <a:schemeClr val="tx2"/>
                </a:solidFill>
              </a:rPr>
              <a:t>Maand 2 Instagram (9 Februari – 9 Maart )</a:t>
            </a:r>
          </a:p>
        </p:txBody>
      </p:sp>
      <p:pic>
        <p:nvPicPr>
          <p:cNvPr id="6146" name="Picture 2" descr="PassaSports logo animation by Greg Romano on Dribbble">
            <a:extLst>
              <a:ext uri="{FF2B5EF4-FFF2-40B4-BE49-F238E27FC236}">
                <a16:creationId xmlns:a16="http://schemas.microsoft.com/office/drawing/2014/main" id="{AF61F5A7-BDF5-7926-3377-352CF91B3D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062" y="268595"/>
            <a:ext cx="2300953" cy="1723494"/>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E1FD23E2-C291-5BC0-C38F-1FE2D9A41051}"/>
              </a:ext>
            </a:extLst>
          </p:cNvPr>
          <p:cNvSpPr>
            <a:spLocks noGrp="1"/>
          </p:cNvSpPr>
          <p:nvPr>
            <p:ph idx="1"/>
          </p:nvPr>
        </p:nvSpPr>
        <p:spPr>
          <a:xfrm>
            <a:off x="804672" y="2421682"/>
            <a:ext cx="4553909" cy="3639289"/>
          </a:xfrm>
        </p:spPr>
        <p:txBody>
          <a:bodyPr vert="horz" lIns="91440" tIns="45720" rIns="91440" bIns="45720" rtlCol="0" anchor="ctr">
            <a:normAutofit/>
          </a:bodyPr>
          <a:lstStyle/>
          <a:p>
            <a:pPr marL="0" indent="0">
              <a:buNone/>
            </a:pPr>
            <a:r>
              <a:rPr lang="nl-NL" sz="1800">
                <a:solidFill>
                  <a:schemeClr val="tx2"/>
                </a:solidFill>
              </a:rPr>
              <a:t>De volgende data komt uit de tweede maand van mijn stageperiode,  dat is van 9 Februari tot 9 Maart</a:t>
            </a:r>
          </a:p>
          <a:p>
            <a:pPr marL="0" indent="0">
              <a:buNone/>
            </a:pPr>
            <a:endParaRPr lang="nl-NL" sz="1800">
              <a:solidFill>
                <a:schemeClr val="tx2"/>
              </a:solidFill>
            </a:endParaRPr>
          </a:p>
          <a:p>
            <a:r>
              <a:rPr lang="nl-NL" sz="1800">
                <a:solidFill>
                  <a:schemeClr val="tx2"/>
                </a:solidFill>
              </a:rPr>
              <a:t>Weergaven: 52.500 (-68%)</a:t>
            </a:r>
          </a:p>
          <a:p>
            <a:r>
              <a:rPr lang="nl-NL" sz="1800">
                <a:solidFill>
                  <a:schemeClr val="tx2"/>
                </a:solidFill>
              </a:rPr>
              <a:t>Bereik: 9.800 (-79,7%)</a:t>
            </a:r>
          </a:p>
          <a:p>
            <a:r>
              <a:rPr lang="nl-NL" sz="1800">
                <a:solidFill>
                  <a:schemeClr val="tx2"/>
                </a:solidFill>
              </a:rPr>
              <a:t>Klikken op link: 31 (-60,8%)</a:t>
            </a:r>
          </a:p>
          <a:p>
            <a:r>
              <a:rPr lang="nl-NL" sz="1800">
                <a:solidFill>
                  <a:schemeClr val="tx2"/>
                </a:solidFill>
              </a:rPr>
              <a:t>Bezoeken: 1.000 (-70,6%)</a:t>
            </a:r>
          </a:p>
          <a:p>
            <a:r>
              <a:rPr lang="nl-NL" sz="1800">
                <a:solidFill>
                  <a:schemeClr val="tx2"/>
                </a:solidFill>
              </a:rPr>
              <a:t>Volgers: + 110 (-80,4%)</a:t>
            </a:r>
          </a:p>
        </p:txBody>
      </p:sp>
      <p:pic>
        <p:nvPicPr>
          <p:cNvPr id="13314" name="Picture 2" descr="Instagram Logo PNG Vector (EPS) Free Download">
            <a:extLst>
              <a:ext uri="{FF2B5EF4-FFF2-40B4-BE49-F238E27FC236}">
                <a16:creationId xmlns:a16="http://schemas.microsoft.com/office/drawing/2014/main" id="{E4E5B789-4327-D441-E5CD-9A1A94CD230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3727" y="3863170"/>
            <a:ext cx="1996361" cy="1996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45805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9D6C9E1-0427-431F-BE02-D5E52AAD25B5}">
  <we:reference id="f1abd87f-a3ba-42fb-91d5-100000000000" version="1.0.0.6" store="EXCatalog" storeType="EXCatalog"/>
  <we:alternateReferences>
    <we:reference id="WA104380278" version="1.0.0.6" store="en-US"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F19614269071409F9633B4C0B5FBE9" ma:contentTypeVersion="6" ma:contentTypeDescription="Create a new document." ma:contentTypeScope="" ma:versionID="ece4aec421d9588b507cf25fd079bad6">
  <xsd:schema xmlns:xsd="http://www.w3.org/2001/XMLSchema" xmlns:xs="http://www.w3.org/2001/XMLSchema" xmlns:p="http://schemas.microsoft.com/office/2006/metadata/properties" xmlns:ns3="28e80da3-e118-4807-a4be-4071e4102dd5" targetNamespace="http://schemas.microsoft.com/office/2006/metadata/properties" ma:root="true" ma:fieldsID="8c07a21e5fdcba34c278ffa7a80c9083" ns3:_="">
    <xsd:import namespace="28e80da3-e118-4807-a4be-4071e4102dd5"/>
    <xsd:element name="properties">
      <xsd:complexType>
        <xsd:sequence>
          <xsd:element name="documentManagement">
            <xsd:complexType>
              <xsd:all>
                <xsd:element ref="ns3:MediaServiceDateTaken" minOccurs="0"/>
                <xsd:element ref="ns3:_activity"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e80da3-e118-4807-a4be-4071e4102dd5"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_activity" ma:index="9" nillable="true" ma:displayName="_activity" ma:hidden="true" ma:internalName="_activity">
      <xsd:simpleType>
        <xsd:restriction base="dms:Not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28e80da3-e118-4807-a4be-4071e4102dd5" xsi:nil="true"/>
  </documentManagement>
</p:properties>
</file>

<file path=customXml/itemProps1.xml><?xml version="1.0" encoding="utf-8"?>
<ds:datastoreItem xmlns:ds="http://schemas.openxmlformats.org/officeDocument/2006/customXml" ds:itemID="{31113F0E-83B9-4AC1-8CA4-B229F6D0BB74}">
  <ds:schemaRefs>
    <ds:schemaRef ds:uri="http://schemas.microsoft.com/sharepoint/v3/contenttype/forms"/>
  </ds:schemaRefs>
</ds:datastoreItem>
</file>

<file path=customXml/itemProps2.xml><?xml version="1.0" encoding="utf-8"?>
<ds:datastoreItem xmlns:ds="http://schemas.openxmlformats.org/officeDocument/2006/customXml" ds:itemID="{2ECDF4DA-DE77-4DAA-9C6C-CEE73A2ED1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e80da3-e118-4807-a4be-4071e4102d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378F0F-2407-4E8F-A7F0-09F695D0D478}">
  <ds:schemaRefs>
    <ds:schemaRef ds:uri="http://schemas.openxmlformats.org/package/2006/metadata/core-properties"/>
    <ds:schemaRef ds:uri="28e80da3-e118-4807-a4be-4071e4102dd5"/>
    <ds:schemaRef ds:uri="http://schemas.microsoft.com/office/infopath/2007/PartnerControls"/>
    <ds:schemaRef ds:uri="http://purl.org/dc/dcmitype/"/>
    <ds:schemaRef ds:uri="http://schemas.microsoft.com/office/2006/documentManagement/types"/>
    <ds:schemaRef ds:uri="http://schemas.microsoft.com/office/2006/metadata/properties"/>
    <ds:schemaRef ds:uri="http://www.w3.org/XML/1998/namespac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248</TotalTime>
  <Words>1816</Words>
  <Application>Microsoft Office PowerPoint</Application>
  <PresentationFormat>Breedbeeld</PresentationFormat>
  <Paragraphs>155</Paragraphs>
  <Slides>20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20</vt:i4>
      </vt:variant>
    </vt:vector>
  </HeadingPairs>
  <TitlesOfParts>
    <vt:vector size="25" baseType="lpstr">
      <vt:lpstr>Aptos</vt:lpstr>
      <vt:lpstr>Aptos Display</vt:lpstr>
      <vt:lpstr>Arial</vt:lpstr>
      <vt:lpstr>Times New Roman</vt:lpstr>
      <vt:lpstr>Kantoorthema</vt:lpstr>
      <vt:lpstr>Sociale Media Analyse  Beroepsproduct </vt:lpstr>
      <vt:lpstr>Inleiding</vt:lpstr>
      <vt:lpstr>Inhoud</vt:lpstr>
      <vt:lpstr>Doelstellingen</vt:lpstr>
      <vt:lpstr>Startmeting Instagram</vt:lpstr>
      <vt:lpstr>Startmeting Facebook</vt:lpstr>
      <vt:lpstr>Maand 1 Instagram (9 Januari – 9 Februari)</vt:lpstr>
      <vt:lpstr>Maand 1 Facebook (9 Januari – 9 Februari)</vt:lpstr>
      <vt:lpstr>Maand 2 Instagram (9 Februari – 9 Maart )</vt:lpstr>
      <vt:lpstr>Maand 2 Facebook (9 Februari – 9 Maart )</vt:lpstr>
      <vt:lpstr>Maand 3 Instagram (9 Maart – 9 April )</vt:lpstr>
      <vt:lpstr>Maand 3 Facebook (9 Maart – 9 April )</vt:lpstr>
      <vt:lpstr>Maand 4 Instagram (9 April – 9 Mei )</vt:lpstr>
      <vt:lpstr>Maand 4 Facebook (9 April – 9 Mei )</vt:lpstr>
      <vt:lpstr>Maand 5 Instagram (9 Mei – 28 Mei )</vt:lpstr>
      <vt:lpstr>Maand 5 Facebook (9 Mei – 28 Mei )</vt:lpstr>
      <vt:lpstr>Groei tijdens de totale stageperiode</vt:lpstr>
      <vt:lpstr>Groei tijdens de totale stageperiode</vt:lpstr>
      <vt:lpstr>Conclusie en reflectie</vt:lpstr>
      <vt:lpstr>Bijlagen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Luuk Vermeer</dc:creator>
  <cp:lastModifiedBy>Luuk Vermeer</cp:lastModifiedBy>
  <cp:revision>4</cp:revision>
  <dcterms:created xsi:type="dcterms:W3CDTF">2025-04-23T11:30:23Z</dcterms:created>
  <dcterms:modified xsi:type="dcterms:W3CDTF">2025-05-14T08:00:08Z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0x01010091F19614269071409F9633B4C0B5FBE9</vt:lpwstr>
  </property>
</Properties>
</file>